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handoutMasterIdLst>
    <p:handoutMasterId r:id="rId21"/>
  </p:handoutMasterIdLst>
  <p:sldIdLst>
    <p:sldId id="308" r:id="rId2"/>
    <p:sldId id="360" r:id="rId3"/>
    <p:sldId id="367" r:id="rId4"/>
    <p:sldId id="368" r:id="rId5"/>
    <p:sldId id="369" r:id="rId6"/>
    <p:sldId id="370" r:id="rId7"/>
    <p:sldId id="371" r:id="rId8"/>
    <p:sldId id="372" r:id="rId9"/>
    <p:sldId id="373" r:id="rId10"/>
    <p:sldId id="376" r:id="rId11"/>
    <p:sldId id="361" r:id="rId12"/>
    <p:sldId id="362" r:id="rId13"/>
    <p:sldId id="363" r:id="rId14"/>
    <p:sldId id="374" r:id="rId15"/>
    <p:sldId id="364" r:id="rId16"/>
    <p:sldId id="365" r:id="rId17"/>
    <p:sldId id="366" r:id="rId18"/>
    <p:sldId id="37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95B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42" autoAdjust="0"/>
  </p:normalViewPr>
  <p:slideViewPr>
    <p:cSldViewPr>
      <p:cViewPr>
        <p:scale>
          <a:sx n="80" d="100"/>
          <a:sy n="80" d="100"/>
        </p:scale>
        <p:origin x="-1668"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ED154CA-E61D-5D43-9950-AFA2FD5B4430}" type="datetimeFigureOut">
              <a:rPr lang="en-US" smtClean="0"/>
              <a:pPr/>
              <a:t>9/27/2015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E624A3-942A-244C-8CE1-B2EAB7340F3E}" type="slidenum">
              <a:rPr lang="en-US" smtClean="0"/>
              <a:pPr/>
              <a:t>‹#›</a:t>
            </a:fld>
            <a:endParaRPr lang="en-US"/>
          </a:p>
        </p:txBody>
      </p:sp>
    </p:spTree>
    <p:extLst>
      <p:ext uri="{BB962C8B-B14F-4D97-AF65-F5344CB8AC3E}">
        <p14:creationId xmlns="" xmlns:p14="http://schemas.microsoft.com/office/powerpoint/2010/main" val="6972882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2026A0-8691-4E96-A3DC-BB0D89DCDCBB}" type="datetimeFigureOut">
              <a:rPr lang="en-US" smtClean="0"/>
              <a:pPr/>
              <a:t>9/27/2015</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335888-10B6-4B94-92E0-0ED70AD08322}" type="slidenum">
              <a:rPr lang="en-IE" smtClean="0"/>
              <a:pPr/>
              <a:t>‹#›</a:t>
            </a:fld>
            <a:endParaRPr lang="en-IE"/>
          </a:p>
        </p:txBody>
      </p:sp>
    </p:spTree>
    <p:extLst>
      <p:ext uri="{BB962C8B-B14F-4D97-AF65-F5344CB8AC3E}">
        <p14:creationId xmlns="" xmlns:p14="http://schemas.microsoft.com/office/powerpoint/2010/main" val="531796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 part of</a:t>
            </a:r>
            <a:r>
              <a:rPr lang="en-US" baseline="0" dirty="0" smtClean="0"/>
              <a:t> the challenge lies in the fact that, even though multiple datasets talk about the same concepts, they don’t use the same terminologies. Both the URI are different, and so are the labels. </a:t>
            </a:r>
          </a:p>
          <a:p>
            <a:endParaRPr lang="en-US" dirty="0" smtClean="0"/>
          </a:p>
          <a:p>
            <a:r>
              <a:rPr lang="en-US" dirty="0" smtClean="0"/>
              <a:t>-&gt; In </a:t>
            </a:r>
            <a:r>
              <a:rPr lang="en-US" dirty="0" err="1" smtClean="0"/>
              <a:t>Granatum</a:t>
            </a:r>
            <a:r>
              <a:rPr lang="en-US" dirty="0" smtClean="0"/>
              <a:t>, we enable drug discovery</a:t>
            </a:r>
            <a:r>
              <a:rPr lang="en-US" baseline="0" dirty="0" smtClean="0"/>
              <a:t> by addressing </a:t>
            </a:r>
            <a:r>
              <a:rPr lang="en-US" dirty="0" smtClean="0"/>
              <a:t>this problem</a:t>
            </a:r>
            <a:r>
              <a:rPr lang="en-US" baseline="0" dirty="0" smtClean="0"/>
              <a:t> in linked open data</a:t>
            </a:r>
            <a:endParaRPr lang="en-US" dirty="0"/>
          </a:p>
        </p:txBody>
      </p:sp>
      <p:sp>
        <p:nvSpPr>
          <p:cNvPr id="4" name="Slide Number Placeholder 3"/>
          <p:cNvSpPr>
            <a:spLocks noGrp="1"/>
          </p:cNvSpPr>
          <p:nvPr>
            <p:ph type="sldNum" sz="quarter" idx="10"/>
          </p:nvPr>
        </p:nvSpPr>
        <p:spPr/>
        <p:txBody>
          <a:bodyPr/>
          <a:lstStyle/>
          <a:p>
            <a:fld id="{74017473-706C-496C-B53A-1504C9047D7D}" type="slidenum">
              <a:rPr lang="en-IE" smtClean="0"/>
              <a:pPr/>
              <a:t>4</a:t>
            </a:fld>
            <a:endParaRPr lang="en-IE"/>
          </a:p>
        </p:txBody>
      </p:sp>
    </p:spTree>
    <p:extLst>
      <p:ext uri="{BB962C8B-B14F-4D97-AF65-F5344CB8AC3E}">
        <p14:creationId xmlns="" xmlns:p14="http://schemas.microsoft.com/office/powerpoint/2010/main" val="170233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 the</a:t>
            </a:r>
            <a:r>
              <a:rPr lang="en-US" baseline="0" dirty="0" smtClean="0"/>
              <a:t> way linked data is organizes still forces us to lookup data by its location, not the content! But those who turn to linked data don’t want to query “PDB”, they want to learn more about proteins, or genes, etc</a:t>
            </a:r>
          </a:p>
          <a:p>
            <a:endParaRPr lang="en-US" dirty="0" smtClean="0"/>
          </a:p>
          <a:p>
            <a:r>
              <a:rPr lang="en-US" dirty="0" smtClean="0"/>
              <a:t>-&gt; Our first task is to catalogue</a:t>
            </a:r>
            <a:r>
              <a:rPr lang="en-US" baseline="0" dirty="0" smtClean="0"/>
              <a:t> the concepts that are relevant in these various datasets. Proving a common access for data is the first pillar on the bridge that crosses the valley of death</a:t>
            </a:r>
            <a:endParaRPr lang="en-US" dirty="0"/>
          </a:p>
        </p:txBody>
      </p:sp>
      <p:sp>
        <p:nvSpPr>
          <p:cNvPr id="4" name="Slide Number Placeholder 3"/>
          <p:cNvSpPr>
            <a:spLocks noGrp="1"/>
          </p:cNvSpPr>
          <p:nvPr>
            <p:ph type="sldNum" sz="quarter" idx="10"/>
          </p:nvPr>
        </p:nvSpPr>
        <p:spPr/>
        <p:txBody>
          <a:bodyPr/>
          <a:lstStyle/>
          <a:p>
            <a:fld id="{74017473-706C-496C-B53A-1504C9047D7D}" type="slidenum">
              <a:rPr lang="en-IE" smtClean="0"/>
              <a:pPr/>
              <a:t>5</a:t>
            </a:fld>
            <a:endParaRPr lang="en-IE"/>
          </a:p>
        </p:txBody>
      </p:sp>
    </p:spTree>
    <p:extLst>
      <p:ext uri="{BB962C8B-B14F-4D97-AF65-F5344CB8AC3E}">
        <p14:creationId xmlns="" xmlns:p14="http://schemas.microsoft.com/office/powerpoint/2010/main" val="90002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 when data is catalogues, w</a:t>
            </a:r>
            <a:r>
              <a:rPr lang="en-IE" dirty="0" smtClean="0"/>
              <a:t>e can discovering new links</a:t>
            </a:r>
            <a:r>
              <a:rPr lang="en-IE" baseline="0" dirty="0" smtClean="0"/>
              <a:t> by crossreferencing with existing datasets</a:t>
            </a:r>
          </a:p>
          <a:p>
            <a:endParaRPr lang="en-IE" dirty="0" smtClean="0"/>
          </a:p>
          <a:p>
            <a:r>
              <a:rPr lang="en-IE" dirty="0" smtClean="0"/>
              <a:t>-&gt;</a:t>
            </a:r>
            <a:r>
              <a:rPr lang="en-IE" baseline="0" dirty="0" smtClean="0"/>
              <a:t> once we identify these concepts, how do we actualy query them toegether? </a:t>
            </a:r>
            <a:endParaRPr lang="en-IE" dirty="0"/>
          </a:p>
        </p:txBody>
      </p:sp>
      <p:sp>
        <p:nvSpPr>
          <p:cNvPr id="4" name="Slide Number Placeholder 3"/>
          <p:cNvSpPr>
            <a:spLocks noGrp="1"/>
          </p:cNvSpPr>
          <p:nvPr>
            <p:ph type="sldNum" sz="quarter" idx="10"/>
          </p:nvPr>
        </p:nvSpPr>
        <p:spPr/>
        <p:txBody>
          <a:bodyPr/>
          <a:lstStyle/>
          <a:p>
            <a:fld id="{830ECDAD-D057-43D4-B371-66B5F055B172}" type="slidenum">
              <a:rPr lang="en-IE" smtClean="0"/>
              <a:pPr/>
              <a:t>6</a:t>
            </a:fld>
            <a:endParaRPr lang="en-IE"/>
          </a:p>
        </p:txBody>
      </p:sp>
    </p:spTree>
    <p:extLst>
      <p:ext uri="{BB962C8B-B14F-4D97-AF65-F5344CB8AC3E}">
        <p14:creationId xmlns="" xmlns:p14="http://schemas.microsoft.com/office/powerpoint/2010/main" val="351120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a:p>
        </p:txBody>
      </p:sp>
      <p:sp>
        <p:nvSpPr>
          <p:cNvPr id="4" name="Slide Number Placeholder 3"/>
          <p:cNvSpPr>
            <a:spLocks noGrp="1"/>
          </p:cNvSpPr>
          <p:nvPr>
            <p:ph type="sldNum" sz="quarter" idx="10"/>
          </p:nvPr>
        </p:nvSpPr>
        <p:spPr/>
        <p:txBody>
          <a:bodyPr/>
          <a:lstStyle/>
          <a:p>
            <a:fld id="{06DB49B4-AFE9-42BB-A503-3DC63267DA23}" type="slidenum">
              <a:rPr lang="en-IE" smtClean="0"/>
              <a:pPr/>
              <a:t>8</a:t>
            </a:fld>
            <a:endParaRPr lang="en-I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sz="1200" b="0" i="0" kern="1200" dirty="0" smtClean="0">
                <a:solidFill>
                  <a:schemeClr val="tx1"/>
                </a:solidFill>
                <a:latin typeface="+mn-lt"/>
                <a:ea typeface="+mn-ea"/>
                <a:cs typeface="+mn-cs"/>
              </a:rPr>
              <a:t>Represents a specific available form of a dataset. Each dataset might be available in different forms, these forms might represent different formats of the dataset or different endpoints. Examples of distributions include a downloadable CSV file, an API or an RSS feed</a:t>
            </a:r>
            <a:endParaRPr lang="en-IE" dirty="0"/>
          </a:p>
        </p:txBody>
      </p:sp>
      <p:sp>
        <p:nvSpPr>
          <p:cNvPr id="4" name="Slide Number Placeholder 3"/>
          <p:cNvSpPr>
            <a:spLocks noGrp="1"/>
          </p:cNvSpPr>
          <p:nvPr>
            <p:ph type="sldNum" sz="quarter" idx="10"/>
          </p:nvPr>
        </p:nvSpPr>
        <p:spPr/>
        <p:txBody>
          <a:bodyPr/>
          <a:lstStyle/>
          <a:p>
            <a:fld id="{3A335888-10B6-4B94-92E0-0ED70AD08322}" type="slidenum">
              <a:rPr lang="en-IE" smtClean="0"/>
              <a:pPr/>
              <a:t>13</a:t>
            </a:fld>
            <a:endParaRPr lang="en-I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0"/>
            <a:ext cx="7772400" cy="714372"/>
          </a:xfrm>
        </p:spPr>
        <p:txBody>
          <a:bodyPr lIns="0" tIns="0" rIns="0" bIns="0" anchor="t">
            <a:normAutofit/>
          </a:bodyPr>
          <a:lstStyle>
            <a:lvl1pPr algn="l">
              <a:lnSpc>
                <a:spcPts val="5600"/>
              </a:lnSpc>
              <a:defRPr sz="4000" b="1">
                <a:solidFill>
                  <a:schemeClr val="accent2"/>
                </a:solidFill>
              </a:defRPr>
            </a:lvl1pPr>
          </a:lstStyle>
          <a:p>
            <a:r>
              <a:rPr lang="en-US" dirty="0" smtClean="0"/>
              <a:t>Click to edit Master title style</a:t>
            </a:r>
            <a:endParaRPr lang="en-IE" dirty="0"/>
          </a:p>
        </p:txBody>
      </p:sp>
      <p:sp>
        <p:nvSpPr>
          <p:cNvPr id="3" name="Subtitle 2"/>
          <p:cNvSpPr>
            <a:spLocks noGrp="1"/>
          </p:cNvSpPr>
          <p:nvPr>
            <p:ph type="subTitle" idx="1"/>
          </p:nvPr>
        </p:nvSpPr>
        <p:spPr>
          <a:xfrm>
            <a:off x="457200" y="2980800"/>
            <a:ext cx="7758138" cy="1376894"/>
          </a:xfrm>
        </p:spPr>
        <p:txBody>
          <a:bodyPr lIns="0" tIns="0" rIns="0" bIns="0">
            <a:normAutofit/>
          </a:bodyPr>
          <a:lstStyle>
            <a:lvl1pPr marL="0" indent="0" algn="l">
              <a:lnSpc>
                <a:spcPts val="5200"/>
              </a:lnSpc>
              <a:spcBef>
                <a:spcPts val="0"/>
              </a:spcBef>
              <a:buNone/>
              <a:defRPr sz="4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IE" dirty="0"/>
          </a:p>
        </p:txBody>
      </p:sp>
      <p:sp>
        <p:nvSpPr>
          <p:cNvPr id="4" name="Date Placeholder 3"/>
          <p:cNvSpPr>
            <a:spLocks noGrp="1"/>
          </p:cNvSpPr>
          <p:nvPr>
            <p:ph type="dt" sz="half" idx="10"/>
          </p:nvPr>
        </p:nvSpPr>
        <p:spPr>
          <a:xfrm>
            <a:off x="457200" y="5572139"/>
            <a:ext cx="3857652" cy="457200"/>
          </a:xfrm>
        </p:spPr>
        <p:txBody>
          <a:bodyPr lIns="0" tIns="0" rIns="0" bIns="0" anchor="t" anchorCtr="0"/>
          <a:lstStyle>
            <a:lvl1pPr>
              <a:lnSpc>
                <a:spcPts val="2200"/>
              </a:lnSpc>
              <a:defRPr sz="1800" b="1">
                <a:solidFill>
                  <a:schemeClr val="accent1"/>
                </a:solidFill>
                <a:latin typeface="Ubuntu Light" pitchFamily="34" charset="0"/>
              </a:defRPr>
            </a:lvl1pPr>
          </a:lstStyle>
          <a:p>
            <a:r>
              <a:rPr lang="en-IE" smtClean="0"/>
              <a:t>Date</a:t>
            </a:r>
            <a:endParaRPr lang="en-IE" dirty="0"/>
          </a:p>
        </p:txBody>
      </p:sp>
      <p:sp>
        <p:nvSpPr>
          <p:cNvPr id="8" name="Text Placeholder 7"/>
          <p:cNvSpPr>
            <a:spLocks noGrp="1"/>
          </p:cNvSpPr>
          <p:nvPr>
            <p:ph type="body" sz="quarter" idx="11"/>
          </p:nvPr>
        </p:nvSpPr>
        <p:spPr>
          <a:xfrm>
            <a:off x="457200" y="4341600"/>
            <a:ext cx="7758138" cy="1000125"/>
          </a:xfrm>
        </p:spPr>
        <p:txBody>
          <a:bodyPr lIns="0" tIns="0" rIns="0" bIns="0">
            <a:normAutofit/>
          </a:bodyPr>
          <a:lstStyle>
            <a:lvl1pPr>
              <a:lnSpc>
                <a:spcPts val="3200"/>
              </a:lnSpc>
              <a:spcBef>
                <a:spcPts val="0"/>
              </a:spcBef>
              <a:buNone/>
              <a:defRPr sz="2400" b="1" baseline="0">
                <a:solidFill>
                  <a:schemeClr val="tx1"/>
                </a:solidFill>
                <a:latin typeface="Ubuntu Light" pitchFamily="34" charset="0"/>
              </a:defRPr>
            </a:lvl1pPr>
            <a:lvl2pPr>
              <a:buNone/>
              <a:defRPr/>
            </a:lvl2pPr>
            <a:lvl3pPr>
              <a:buNone/>
              <a:defRPr/>
            </a:lvl3pPr>
            <a:lvl4pPr>
              <a:buNone/>
              <a:defRPr/>
            </a:lvl4pPr>
            <a:lvl5pPr>
              <a:buNone/>
              <a:defRPr/>
            </a:lvl5pPr>
          </a:lstStyle>
          <a:p>
            <a:pPr lvl="0"/>
            <a:r>
              <a:rPr lang="en-US" dirty="0"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10"/>
          </p:nvPr>
        </p:nvSpPr>
        <p:spPr/>
        <p:txBody>
          <a:bodyPr/>
          <a:lstStyle/>
          <a:p>
            <a:r>
              <a:rPr lang="en-IE" smtClean="0"/>
              <a:t>Tuesday, 26 November 2013</a:t>
            </a:r>
            <a:endParaRPr lang="en-IE" dirty="0"/>
          </a:p>
        </p:txBody>
      </p:sp>
      <p:sp>
        <p:nvSpPr>
          <p:cNvPr id="5" name="Footer Placeholder 4"/>
          <p:cNvSpPr>
            <a:spLocks noGrp="1"/>
          </p:cNvSpPr>
          <p:nvPr>
            <p:ph type="ftr" sz="quarter" idx="11"/>
          </p:nvPr>
        </p:nvSpPr>
        <p:spPr/>
        <p:txBody>
          <a:bodyPr/>
          <a:lstStyle/>
          <a:p>
            <a:endParaRPr lang="en-I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IE" dirty="0"/>
          </a:p>
        </p:txBody>
      </p:sp>
      <p:sp>
        <p:nvSpPr>
          <p:cNvPr id="5" name="Date Placeholder 4"/>
          <p:cNvSpPr>
            <a:spLocks noGrp="1"/>
          </p:cNvSpPr>
          <p:nvPr>
            <p:ph type="dt" sz="half" idx="10"/>
          </p:nvPr>
        </p:nvSpPr>
        <p:spPr/>
        <p:txBody>
          <a:bodyPr/>
          <a:lstStyle/>
          <a:p>
            <a:r>
              <a:rPr lang="en-IE" smtClean="0"/>
              <a:t>Tuesday, 26 November 2013</a:t>
            </a:r>
            <a:endParaRPr lang="en-IE" dirty="0"/>
          </a:p>
        </p:txBody>
      </p:sp>
      <p:sp>
        <p:nvSpPr>
          <p:cNvPr id="6" name="Footer Placeholder 5"/>
          <p:cNvSpPr>
            <a:spLocks noGrp="1"/>
          </p:cNvSpPr>
          <p:nvPr>
            <p:ph type="ftr" sz="quarter" idx="11"/>
          </p:nvPr>
        </p:nvSpPr>
        <p:spPr/>
        <p:txBody>
          <a:bodyPr/>
          <a:lstStyle/>
          <a:p>
            <a:endParaRPr lang="en-IE"/>
          </a:p>
        </p:txBody>
      </p:sp>
      <p:sp>
        <p:nvSpPr>
          <p:cNvPr id="9" name="Text Placeholder 8"/>
          <p:cNvSpPr>
            <a:spLocks noGrp="1"/>
          </p:cNvSpPr>
          <p:nvPr>
            <p:ph type="body" sz="quarter" idx="13"/>
          </p:nvPr>
        </p:nvSpPr>
        <p:spPr>
          <a:xfrm>
            <a:off x="457200" y="1828800"/>
            <a:ext cx="4039200" cy="4129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Picture Placeholder 10"/>
          <p:cNvSpPr>
            <a:spLocks noGrp="1"/>
          </p:cNvSpPr>
          <p:nvPr>
            <p:ph type="pic" sz="quarter" idx="14"/>
          </p:nvPr>
        </p:nvSpPr>
        <p:spPr>
          <a:xfrm>
            <a:off x="4708800" y="1828800"/>
            <a:ext cx="3960000" cy="4129200"/>
          </a:xfrm>
          <a:ln w="12700">
            <a:solidFill>
              <a:schemeClr val="accent1"/>
            </a:solidFill>
          </a:ln>
        </p:spPr>
        <p:txBody>
          <a:bodyPr/>
          <a:lstStyle/>
          <a:p>
            <a:endParaRPr lang="en-I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IE" dirty="0"/>
          </a:p>
        </p:txBody>
      </p:sp>
      <p:sp>
        <p:nvSpPr>
          <p:cNvPr id="5" name="Date Placeholder 4"/>
          <p:cNvSpPr>
            <a:spLocks noGrp="1"/>
          </p:cNvSpPr>
          <p:nvPr>
            <p:ph type="dt" sz="half" idx="10"/>
          </p:nvPr>
        </p:nvSpPr>
        <p:spPr/>
        <p:txBody>
          <a:bodyPr/>
          <a:lstStyle/>
          <a:p>
            <a:r>
              <a:rPr lang="en-IE" smtClean="0"/>
              <a:t>Tuesday, 26 November 2013</a:t>
            </a:r>
            <a:endParaRPr lang="en-IE" dirty="0"/>
          </a:p>
        </p:txBody>
      </p:sp>
      <p:sp>
        <p:nvSpPr>
          <p:cNvPr id="6" name="Footer Placeholder 5"/>
          <p:cNvSpPr>
            <a:spLocks noGrp="1"/>
          </p:cNvSpPr>
          <p:nvPr>
            <p:ph type="ftr" sz="quarter" idx="11"/>
          </p:nvPr>
        </p:nvSpPr>
        <p:spPr/>
        <p:txBody>
          <a:bodyPr/>
          <a:lstStyle/>
          <a:p>
            <a:endParaRPr lang="en-IE"/>
          </a:p>
        </p:txBody>
      </p:sp>
      <p:sp>
        <p:nvSpPr>
          <p:cNvPr id="9" name="Text Placeholder 8"/>
          <p:cNvSpPr>
            <a:spLocks noGrp="1"/>
          </p:cNvSpPr>
          <p:nvPr>
            <p:ph type="body" sz="quarter" idx="13"/>
          </p:nvPr>
        </p:nvSpPr>
        <p:spPr>
          <a:xfrm>
            <a:off x="457200" y="1828800"/>
            <a:ext cx="4039200" cy="4129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Content Placeholder 7"/>
          <p:cNvSpPr>
            <a:spLocks noGrp="1"/>
          </p:cNvSpPr>
          <p:nvPr>
            <p:ph sz="quarter" idx="15"/>
          </p:nvPr>
        </p:nvSpPr>
        <p:spPr>
          <a:xfrm>
            <a:off x="4708800" y="1828800"/>
            <a:ext cx="3960000" cy="4129200"/>
          </a:xfrm>
          <a:ln w="12700">
            <a:solidFill>
              <a:schemeClr val="accent1"/>
            </a:solidFill>
          </a:ln>
        </p:spPr>
        <p:txBody>
          <a:bodyPr/>
          <a:lstStyle/>
          <a:p>
            <a:pPr lvl="0"/>
            <a:endParaRPr lang="en-US"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r>
              <a:rPr lang="en-IE" smtClean="0"/>
              <a:t>Tuesday, 26 November 2013</a:t>
            </a:r>
            <a:endParaRPr lang="en-IE" dirty="0"/>
          </a:p>
        </p:txBody>
      </p:sp>
      <p:sp>
        <p:nvSpPr>
          <p:cNvPr id="4" name="Footer Placeholder 3"/>
          <p:cNvSpPr>
            <a:spLocks noGrp="1"/>
          </p:cNvSpPr>
          <p:nvPr>
            <p:ph type="ftr" sz="quarter" idx="11"/>
          </p:nvPr>
        </p:nvSpPr>
        <p:spPr/>
        <p:txBody>
          <a:bodyPr/>
          <a:lstStyle/>
          <a:p>
            <a:endParaRPr lang="en-I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E" smtClean="0"/>
              <a:t>Tuesday, 26 November 2013</a:t>
            </a:r>
            <a:endParaRPr lang="en-IE" dirty="0"/>
          </a:p>
        </p:txBody>
      </p:sp>
      <p:sp>
        <p:nvSpPr>
          <p:cNvPr id="3" name="Footer Placeholder 2"/>
          <p:cNvSpPr>
            <a:spLocks noGrp="1"/>
          </p:cNvSpPr>
          <p:nvPr>
            <p:ph type="ftr" sz="quarter" idx="11"/>
          </p:nvPr>
        </p:nvSpPr>
        <p:spPr/>
        <p:txBody>
          <a:bodyPr/>
          <a:lstStyle/>
          <a:p>
            <a:endParaRPr lang="en-I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080000"/>
          </a:xfrm>
          <a:prstGeom prst="rect">
            <a:avLst/>
          </a:prstGeom>
        </p:spPr>
        <p:txBody>
          <a:bodyPr vert="horz" lIns="0" tIns="0" rIns="0" bIns="0" rtlCol="0" anchor="t">
            <a:normAutofit/>
          </a:bodyPr>
          <a:lstStyle/>
          <a:p>
            <a:r>
              <a:rPr lang="en-US" dirty="0" smtClean="0"/>
              <a:t>Click to edit Master title style</a:t>
            </a:r>
            <a:endParaRPr lang="en-IE" dirty="0"/>
          </a:p>
        </p:txBody>
      </p:sp>
      <p:sp>
        <p:nvSpPr>
          <p:cNvPr id="3" name="Text Placeholder 2"/>
          <p:cNvSpPr>
            <a:spLocks noGrp="1"/>
          </p:cNvSpPr>
          <p:nvPr>
            <p:ph type="body" idx="1"/>
          </p:nvPr>
        </p:nvSpPr>
        <p:spPr>
          <a:xfrm>
            <a:off x="457200" y="1828801"/>
            <a:ext cx="8229600" cy="438628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2"/>
          </p:nvPr>
        </p:nvSpPr>
        <p:spPr>
          <a:xfrm>
            <a:off x="6588000" y="6523200"/>
            <a:ext cx="2088000" cy="144000"/>
          </a:xfrm>
          <a:prstGeom prst="rect">
            <a:avLst/>
          </a:prstGeom>
        </p:spPr>
        <p:txBody>
          <a:bodyPr vert="horz" lIns="0" tIns="0" rIns="0" bIns="0" rtlCol="0" anchor="ctr"/>
          <a:lstStyle>
            <a:lvl1pPr algn="l">
              <a:defRPr sz="1000">
                <a:solidFill>
                  <a:schemeClr val="tx1">
                    <a:tint val="75000"/>
                  </a:schemeClr>
                </a:solidFill>
              </a:defRPr>
            </a:lvl1pPr>
          </a:lstStyle>
          <a:p>
            <a:r>
              <a:rPr lang="en-IE" dirty="0" smtClean="0"/>
              <a:t>Tuesday, 26 November 2013</a:t>
            </a:r>
            <a:endParaRPr lang="en-IE" dirty="0"/>
          </a:p>
        </p:txBody>
      </p:sp>
      <p:sp>
        <p:nvSpPr>
          <p:cNvPr id="5" name="Footer Placeholder 4"/>
          <p:cNvSpPr>
            <a:spLocks noGrp="1"/>
          </p:cNvSpPr>
          <p:nvPr>
            <p:ph type="ftr" sz="quarter" idx="3"/>
          </p:nvPr>
        </p:nvSpPr>
        <p:spPr>
          <a:xfrm>
            <a:off x="457200" y="6523200"/>
            <a:ext cx="2160000" cy="144000"/>
          </a:xfrm>
          <a:prstGeom prst="rect">
            <a:avLst/>
          </a:prstGeom>
        </p:spPr>
        <p:txBody>
          <a:bodyPr vert="horz" lIns="0" tIns="0" rIns="0" bIns="0" rtlCol="0" anchor="ctr"/>
          <a:lstStyle>
            <a:lvl1pPr algn="l">
              <a:defRPr sz="1000" b="1">
                <a:solidFill>
                  <a:schemeClr val="tx1">
                    <a:tint val="75000"/>
                  </a:schemeClr>
                </a:solidFill>
                <a:latin typeface="Ubuntu Light" pitchFamily="34" charset="0"/>
              </a:defRPr>
            </a:lvl1pPr>
          </a:lstStyle>
          <a:p>
            <a:endParaRPr lang="en-IE"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6" r:id="rId3"/>
    <p:sldLayoutId id="2147483680" r:id="rId4"/>
    <p:sldLayoutId id="2147483678" r:id="rId5"/>
    <p:sldLayoutId id="2147483679" r:id="rId6"/>
  </p:sldLayoutIdLst>
  <p:txStyles>
    <p:titleStyle>
      <a:lvl1pPr algn="l" defTabSz="914400" rtl="0" eaLnBrk="1" latinLnBrk="0" hangingPunct="1">
        <a:spcBef>
          <a:spcPct val="0"/>
        </a:spcBef>
        <a:buNone/>
        <a:defRPr sz="3600" b="1" kern="1200">
          <a:solidFill>
            <a:srgbClr val="0095B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ts val="2600"/>
        </a:lnSpc>
        <a:spcBef>
          <a:spcPts val="0"/>
        </a:spcBef>
        <a:buFont typeface="Arial" pitchFamily="34" charset="0"/>
        <a:buNone/>
        <a:defRPr sz="2200" b="1" kern="1200">
          <a:solidFill>
            <a:schemeClr val="bg2"/>
          </a:solidFill>
          <a:latin typeface="Ubuntu Light" pitchFamily="34" charset="0"/>
          <a:ea typeface="+mn-ea"/>
          <a:cs typeface="+mn-cs"/>
        </a:defRPr>
      </a:lvl1pPr>
      <a:lvl2pPr marL="0" indent="0" algn="l" defTabSz="914400" rtl="0" eaLnBrk="1" latinLnBrk="0" hangingPunct="1">
        <a:lnSpc>
          <a:spcPts val="2600"/>
        </a:lnSpc>
        <a:spcBef>
          <a:spcPts val="0"/>
        </a:spcBef>
        <a:buFont typeface="Arial" pitchFamily="34" charset="0"/>
        <a:buNone/>
        <a:defRPr sz="1900" b="0" kern="1200">
          <a:solidFill>
            <a:schemeClr val="tx2"/>
          </a:solidFill>
          <a:latin typeface="+mn-lt"/>
          <a:ea typeface="+mn-ea"/>
          <a:cs typeface="+mn-cs"/>
        </a:defRPr>
      </a:lvl2pPr>
      <a:lvl3pPr marL="0" indent="0" algn="l" defTabSz="914400" rtl="0" eaLnBrk="1" latinLnBrk="0" hangingPunct="1">
        <a:lnSpc>
          <a:spcPts val="2600"/>
        </a:lnSpc>
        <a:spcBef>
          <a:spcPts val="2000"/>
        </a:spcBef>
        <a:buFont typeface="Arial" pitchFamily="34" charset="0"/>
        <a:buNone/>
        <a:defRPr sz="2200" b="1" kern="1200">
          <a:solidFill>
            <a:schemeClr val="bg2"/>
          </a:solidFill>
          <a:latin typeface="Ubuntu Light" pitchFamily="34" charset="0"/>
          <a:ea typeface="+mn-ea"/>
          <a:cs typeface="+mn-cs"/>
        </a:defRPr>
      </a:lvl3pPr>
      <a:lvl4pPr marL="0" indent="0" algn="l" defTabSz="914400" rtl="0" eaLnBrk="1" latinLnBrk="0" hangingPunct="1">
        <a:lnSpc>
          <a:spcPts val="2600"/>
        </a:lnSpc>
        <a:spcBef>
          <a:spcPts val="0"/>
        </a:spcBef>
        <a:buFont typeface="Arial" pitchFamily="34" charset="0"/>
        <a:buNone/>
        <a:defRPr sz="1900" b="0" kern="1200">
          <a:solidFill>
            <a:schemeClr val="tx2"/>
          </a:solidFill>
          <a:latin typeface="+mn-lt"/>
          <a:ea typeface="+mn-ea"/>
          <a:cs typeface="+mn-cs"/>
        </a:defRPr>
      </a:lvl4pPr>
      <a:lvl5pPr marL="2057400" indent="-228600" algn="l" defTabSz="914400" rtl="0" eaLnBrk="1" latinLnBrk="0" hangingPunct="1">
        <a:lnSpc>
          <a:spcPts val="2600"/>
        </a:lnSpc>
        <a:spcBef>
          <a:spcPts val="0"/>
        </a:spcBef>
        <a:buFont typeface="Arial" pitchFamily="34" charset="0"/>
        <a:buNone/>
        <a:defRPr sz="2200" b="1" kern="1200">
          <a:solidFill>
            <a:srgbClr val="0095BF"/>
          </a:solidFill>
          <a:latin typeface="Ubuntu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rvgal86.deri.ie:8000/graph/Granatum"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descr="pasted-image.png"/>
          <p:cNvPicPr>
            <a:picLocks noChangeAspect="1"/>
          </p:cNvPicPr>
          <p:nvPr/>
        </p:nvPicPr>
        <p:blipFill>
          <a:blip r:embed="rId2" cstate="print">
            <a:alphaModFix amt="55000"/>
            <a:extLst>
              <a:ext uri="{28A0092B-C50C-407E-A947-70E740481C1C}">
                <a14:useLocalDpi xmlns="" xmlns:a14="http://schemas.microsoft.com/office/drawing/2010/main" val="0"/>
              </a:ext>
            </a:extLst>
          </a:blip>
          <a:srcRect/>
          <a:stretch>
            <a:fillRect/>
          </a:stretch>
        </p:blipFill>
        <p:spPr bwMode="auto">
          <a:xfrm>
            <a:off x="7169423" y="5423025"/>
            <a:ext cx="1850678" cy="1052587"/>
          </a:xfrm>
          <a:prstGeom prst="rect">
            <a:avLst/>
          </a:prstGeom>
          <a:noFill/>
          <a:ln>
            <a:noFill/>
          </a:ln>
          <a:effectLst/>
          <a:extLst>
            <a:ext uri="{909E8E84-426E-40DD-AFC4-6F175D3DCCD1}">
              <a14:hiddenFill xmlns="" xmlns:a14="http://schemas.microsoft.com/office/drawing/2010/main">
                <a:solidFill>
                  <a:srgbClr val="FFFFFF">
                    <a:alpha val="54646"/>
                  </a:srgbClr>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3314" name="Picture 2" descr="pasted-image.tif"/>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8732" y="4584750"/>
            <a:ext cx="3964781" cy="195560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3315" name="Picture 3" descr="pasted-image.png"/>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0" y="0"/>
            <a:ext cx="9174138" cy="6858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3316" name="AutoShape 4"/>
          <p:cNvSpPr>
            <a:spLocks/>
          </p:cNvSpPr>
          <p:nvPr/>
        </p:nvSpPr>
        <p:spPr bwMode="auto">
          <a:xfrm>
            <a:off x="288032" y="2924944"/>
            <a:ext cx="8892480" cy="8036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defTabSz="321457"/>
            <a:r>
              <a:rPr lang="en-IE" sz="3600" b="1" dirty="0" smtClean="0">
                <a:solidFill>
                  <a:srgbClr val="7CD238"/>
                </a:solidFill>
                <a:latin typeface="Helvetica-Bold" charset="0"/>
                <a:cs typeface="Helvetica-Bold" charset="0"/>
                <a:sym typeface="Helvetica-Bold" charset="0"/>
              </a:rPr>
              <a:t>A Provenance assisted Roadmap for </a:t>
            </a:r>
            <a:r>
              <a:rPr lang="en-IE" sz="3600" b="1" dirty="0" smtClean="0">
                <a:solidFill>
                  <a:srgbClr val="7CD238"/>
                </a:solidFill>
                <a:latin typeface="Helvetica-Bold" charset="0"/>
                <a:cs typeface="Helvetica-Bold" charset="0"/>
                <a:sym typeface="Helvetica-Bold" charset="0"/>
              </a:rPr>
              <a:t>Life Sciences </a:t>
            </a:r>
            <a:r>
              <a:rPr lang="en-IE" sz="3600" b="1" dirty="0" smtClean="0">
                <a:solidFill>
                  <a:srgbClr val="7CD238"/>
                </a:solidFill>
                <a:latin typeface="Helvetica-Bold" charset="0"/>
                <a:cs typeface="Helvetica-Bold" charset="0"/>
                <a:sym typeface="Helvetica-Bold" charset="0"/>
              </a:rPr>
              <a:t>Linked Open Data Cloud</a:t>
            </a:r>
            <a:endParaRPr lang="en-US" sz="3600" dirty="0"/>
          </a:p>
        </p:txBody>
      </p:sp>
      <p:sp>
        <p:nvSpPr>
          <p:cNvPr id="13317" name="AutoShape 5"/>
          <p:cNvSpPr>
            <a:spLocks/>
          </p:cNvSpPr>
          <p:nvPr/>
        </p:nvSpPr>
        <p:spPr bwMode="auto">
          <a:xfrm>
            <a:off x="1115616" y="4052763"/>
            <a:ext cx="7236296" cy="21125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lgn="ctr" defTabSz="321457"/>
            <a:r>
              <a:rPr lang="en-US" sz="3600" b="1" dirty="0" smtClean="0">
                <a:solidFill>
                  <a:srgbClr val="FFFFFF"/>
                </a:solidFill>
                <a:latin typeface="Helvetica-Bold" charset="0"/>
                <a:cs typeface="Helvetica-Bold" charset="0"/>
                <a:sym typeface="Helvetica-Bold" charset="0"/>
              </a:rPr>
              <a:t>Ali </a:t>
            </a:r>
            <a:r>
              <a:rPr lang="en-US" sz="3600" b="1" dirty="0" smtClean="0">
                <a:solidFill>
                  <a:srgbClr val="FFFFFF"/>
                </a:solidFill>
                <a:latin typeface="Helvetica-Bold" charset="0"/>
                <a:cs typeface="Helvetica-Bold" charset="0"/>
                <a:sym typeface="Helvetica-Bold" charset="0"/>
              </a:rPr>
              <a:t>Hasnain et. al</a:t>
            </a:r>
            <a:endParaRPr lang="en-US" sz="3600" b="1" dirty="0" smtClean="0">
              <a:solidFill>
                <a:srgbClr val="FFFFFF"/>
              </a:solidFill>
              <a:latin typeface="Helvetica-Bold" charset="0"/>
              <a:cs typeface="Helvetica-Bold" charset="0"/>
              <a:sym typeface="Helvetica-Bold" charset="0"/>
            </a:endParaRPr>
          </a:p>
          <a:p>
            <a:pPr algn="ctr" defTabSz="321457"/>
            <a:endParaRPr lang="en-US" sz="2400" b="1" dirty="0" smtClean="0">
              <a:solidFill>
                <a:srgbClr val="FFFFFF"/>
              </a:solidFill>
              <a:latin typeface="Helvetica-Bold" charset="0"/>
              <a:cs typeface="Helvetica-Bold" charset="0"/>
              <a:sym typeface="Helvetica-Bold" charset="0"/>
            </a:endParaRPr>
          </a:p>
          <a:p>
            <a:pPr algn="ctr" defTabSz="321457"/>
            <a:r>
              <a:rPr lang="en-US" sz="2400" b="1" dirty="0" smtClean="0">
                <a:solidFill>
                  <a:srgbClr val="FFFFFF"/>
                </a:solidFill>
                <a:latin typeface="Helvetica-Bold" charset="0"/>
                <a:cs typeface="Helvetica-Bold" charset="0"/>
                <a:sym typeface="Helvetica-Bold" charset="0"/>
              </a:rPr>
              <a:t>Insight </a:t>
            </a:r>
            <a:r>
              <a:rPr lang="en-US" sz="2400" b="1" dirty="0" smtClean="0">
                <a:solidFill>
                  <a:srgbClr val="FFFFFF"/>
                </a:solidFill>
                <a:latin typeface="Helvetica-Bold" charset="0"/>
                <a:cs typeface="Helvetica-Bold" charset="0"/>
                <a:sym typeface="Helvetica-Bold" charset="0"/>
              </a:rPr>
              <a:t>Center for Data </a:t>
            </a:r>
            <a:r>
              <a:rPr lang="en-US" sz="2400" b="1" dirty="0" smtClean="0">
                <a:solidFill>
                  <a:srgbClr val="FFFFFF"/>
                </a:solidFill>
                <a:latin typeface="Helvetica-Bold" charset="0"/>
                <a:cs typeface="Helvetica-Bold" charset="0"/>
                <a:sym typeface="Helvetica-Bold" charset="0"/>
              </a:rPr>
              <a:t>Analytics</a:t>
            </a:r>
          </a:p>
          <a:p>
            <a:pPr algn="ctr" defTabSz="321457"/>
            <a:r>
              <a:rPr lang="en-US" sz="2400" b="1" dirty="0" smtClean="0">
                <a:solidFill>
                  <a:srgbClr val="FFFFFF"/>
                </a:solidFill>
                <a:latin typeface="Helvetica-Bold" charset="0"/>
                <a:cs typeface="Helvetica-Bold" charset="0"/>
                <a:sym typeface="Helvetica-Bold" charset="0"/>
              </a:rPr>
              <a:t> </a:t>
            </a:r>
            <a:r>
              <a:rPr lang="en-US" sz="2400" b="1" dirty="0" smtClean="0">
                <a:solidFill>
                  <a:srgbClr val="FFFFFF"/>
                </a:solidFill>
                <a:latin typeface="Helvetica-Bold" charset="0"/>
                <a:cs typeface="Helvetica-Bold" charset="0"/>
                <a:sym typeface="Helvetica-Bold" charset="0"/>
              </a:rPr>
              <a:t>National University of Ireland, </a:t>
            </a:r>
            <a:r>
              <a:rPr lang="en-US" sz="2400" b="1" dirty="0" smtClean="0">
                <a:solidFill>
                  <a:srgbClr val="FFFFFF"/>
                </a:solidFill>
                <a:latin typeface="Helvetica-Bold" charset="0"/>
                <a:cs typeface="Helvetica-Bold" charset="0"/>
                <a:sym typeface="Helvetica-Bold" charset="0"/>
              </a:rPr>
              <a:t>Galway</a:t>
            </a:r>
            <a:endParaRPr lang="en-US" sz="2400" b="1" dirty="0" smtClean="0">
              <a:solidFill>
                <a:srgbClr val="FFFFFF"/>
              </a:solidFill>
              <a:latin typeface="Helvetica-Bold" charset="0"/>
              <a:cs typeface="Helvetica-Bold" charset="0"/>
              <a:sym typeface="Helvetica-Bold" charset="0"/>
            </a:endParaRPr>
          </a:p>
        </p:txBody>
      </p:sp>
    </p:spTree>
    <p:extLst>
      <p:ext uri="{BB962C8B-B14F-4D97-AF65-F5344CB8AC3E}">
        <p14:creationId xmlns="" xmlns:p14="http://schemas.microsoft.com/office/powerpoint/2010/main" val="2725389995"/>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Describing </a:t>
            </a:r>
            <a:r>
              <a:rPr lang="en-US" sz="2800" dirty="0" err="1" smtClean="0"/>
              <a:t>DataSets</a:t>
            </a:r>
            <a:r>
              <a:rPr lang="en-US" sz="2800" dirty="0" smtClean="0"/>
              <a:t>- </a:t>
            </a:r>
            <a:r>
              <a:rPr lang="en-US" sz="2000" dirty="0" smtClean="0"/>
              <a:t>an Extract from Catalogue</a:t>
            </a:r>
            <a:endParaRPr lang="en-US" sz="2000" dirty="0"/>
          </a:p>
        </p:txBody>
      </p:sp>
      <p:pic>
        <p:nvPicPr>
          <p:cNvPr id="5" name="Picture 4" descr="roadmap_description.png"/>
          <p:cNvPicPr>
            <a:picLocks noChangeAspect="1"/>
          </p:cNvPicPr>
          <p:nvPr/>
        </p:nvPicPr>
        <p:blipFill rotWithShape="1">
          <a:blip r:embed="rId2" cstate="print">
            <a:extLst>
              <a:ext uri="{28A0092B-C50C-407E-A947-70E740481C1C}">
                <a14:useLocalDpi xmlns:a14="http://schemas.microsoft.com/office/drawing/2010/main" xmlns="" val="0"/>
              </a:ext>
            </a:extLst>
          </a:blip>
          <a:srcRect b="26945"/>
          <a:stretch/>
        </p:blipFill>
        <p:spPr>
          <a:xfrm>
            <a:off x="1034885" y="987905"/>
            <a:ext cx="6786135" cy="5010089"/>
          </a:xfrm>
          <a:prstGeom prst="rect">
            <a:avLst/>
          </a:prstGeom>
        </p:spPr>
      </p:pic>
    </p:spTree>
    <p:extLst>
      <p:ext uri="{BB962C8B-B14F-4D97-AF65-F5344CB8AC3E}">
        <p14:creationId xmlns:p14="http://schemas.microsoft.com/office/powerpoint/2010/main" xmlns="" val="4092566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619672" y="972319"/>
            <a:ext cx="5638800" cy="1952625"/>
          </a:xfrm>
          <a:prstGeom prst="rect">
            <a:avLst/>
          </a:prstGeom>
          <a:noFill/>
          <a:ln w="9525">
            <a:noFill/>
            <a:miter lim="800000"/>
            <a:headEnd/>
            <a:tailEnd/>
          </a:ln>
        </p:spPr>
      </p:pic>
      <p:sp>
        <p:nvSpPr>
          <p:cNvPr id="2" name="Title 1"/>
          <p:cNvSpPr>
            <a:spLocks noGrp="1"/>
          </p:cNvSpPr>
          <p:nvPr>
            <p:ph type="title"/>
          </p:nvPr>
        </p:nvSpPr>
        <p:spPr>
          <a:xfrm>
            <a:off x="144016" y="260768"/>
            <a:ext cx="8748464" cy="1080000"/>
          </a:xfrm>
        </p:spPr>
        <p:txBody>
          <a:bodyPr>
            <a:normAutofit/>
          </a:bodyPr>
          <a:lstStyle/>
          <a:p>
            <a:r>
              <a:rPr lang="en-IE" sz="3000" dirty="0" smtClean="0"/>
              <a:t>Extending Catalogue – Metadata &amp; Provenance</a:t>
            </a:r>
            <a:endParaRPr lang="en-IE" sz="3000" dirty="0"/>
          </a:p>
        </p:txBody>
      </p:sp>
      <p:pic>
        <p:nvPicPr>
          <p:cNvPr id="1027" name="Picture 3"/>
          <p:cNvPicPr>
            <a:picLocks noChangeAspect="1" noChangeArrowheads="1"/>
          </p:cNvPicPr>
          <p:nvPr/>
        </p:nvPicPr>
        <p:blipFill>
          <a:blip r:embed="rId3" cstate="print"/>
          <a:srcRect/>
          <a:stretch>
            <a:fillRect/>
          </a:stretch>
        </p:blipFill>
        <p:spPr bwMode="auto">
          <a:xfrm>
            <a:off x="714375" y="2871192"/>
            <a:ext cx="7715250" cy="22860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765373" y="5232226"/>
            <a:ext cx="7839075" cy="158115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807665" y="0"/>
            <a:ext cx="7796783" cy="6309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3074" name="Picture 2" descr="F:\Shortcut to folder\KESW Full\KESW2015\images\ProveImg.png"/>
          <p:cNvPicPr>
            <a:picLocks noChangeAspect="1" noChangeArrowheads="1"/>
          </p:cNvPicPr>
          <p:nvPr/>
        </p:nvPicPr>
        <p:blipFill>
          <a:blip r:embed="rId3" cstate="print"/>
          <a:srcRect/>
          <a:stretch>
            <a:fillRect/>
          </a:stretch>
        </p:blipFill>
        <p:spPr bwMode="auto">
          <a:xfrm>
            <a:off x="1187624" y="692696"/>
            <a:ext cx="6775095" cy="5891386"/>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776"/>
            <a:ext cx="8229600" cy="1080000"/>
          </a:xfrm>
        </p:spPr>
        <p:txBody>
          <a:bodyPr>
            <a:normAutofit/>
          </a:bodyPr>
          <a:lstStyle/>
          <a:p>
            <a:r>
              <a:rPr lang="en-IE" dirty="0" smtClean="0"/>
              <a:t>Query </a:t>
            </a:r>
            <a:r>
              <a:rPr lang="en-IE" dirty="0" smtClean="0"/>
              <a:t>Engine</a:t>
            </a:r>
            <a:endParaRPr lang="en-US" dirty="0"/>
          </a:p>
        </p:txBody>
      </p:sp>
      <p:pic>
        <p:nvPicPr>
          <p:cNvPr id="1026" name="Picture 2" descr="C:\Users\alihas\Desktop\JIST\Figures\architectureQe.jpg"/>
          <p:cNvPicPr>
            <a:picLocks noChangeAspect="1" noChangeArrowheads="1"/>
          </p:cNvPicPr>
          <p:nvPr/>
        </p:nvPicPr>
        <p:blipFill>
          <a:blip r:embed="rId2" cstate="print"/>
          <a:srcRect/>
          <a:stretch>
            <a:fillRect/>
          </a:stretch>
        </p:blipFill>
        <p:spPr bwMode="auto">
          <a:xfrm>
            <a:off x="683568" y="908720"/>
            <a:ext cx="7718936" cy="5184576"/>
          </a:xfrm>
          <a:prstGeom prst="rect">
            <a:avLst/>
          </a:prstGeom>
          <a:noFill/>
        </p:spPr>
      </p:pic>
      <p:sp>
        <p:nvSpPr>
          <p:cNvPr id="4" name="Rectangle 3"/>
          <p:cNvSpPr/>
          <p:nvPr/>
        </p:nvSpPr>
        <p:spPr>
          <a:xfrm>
            <a:off x="4499992" y="5949280"/>
            <a:ext cx="4647426" cy="646331"/>
          </a:xfrm>
          <a:prstGeom prst="rect">
            <a:avLst/>
          </a:prstGeom>
        </p:spPr>
        <p:txBody>
          <a:bodyPr wrap="none">
            <a:spAutoFit/>
          </a:bodyPr>
          <a:lstStyle/>
          <a:p>
            <a:r>
              <a:rPr lang="en-IE" dirty="0" smtClean="0">
                <a:solidFill>
                  <a:schemeClr val="bg1"/>
                </a:solidFill>
                <a:hlinkClick r:id="rId3"/>
              </a:rPr>
              <a:t>http://</a:t>
            </a:r>
            <a:r>
              <a:rPr lang="en-IE" dirty="0" smtClean="0">
                <a:solidFill>
                  <a:schemeClr val="bg1"/>
                </a:solidFill>
                <a:hlinkClick r:id="rId3"/>
              </a:rPr>
              <a:t>srvgal86.deri.ie:8000/graph/Granatum</a:t>
            </a:r>
            <a:endParaRPr lang="en-IE" dirty="0" smtClean="0">
              <a:solidFill>
                <a:schemeClr val="bg1"/>
              </a:solidFill>
            </a:endParaRPr>
          </a:p>
          <a:p>
            <a:endParaRPr lang="en-IE" dirty="0" smtClean="0">
              <a:solidFill>
                <a:schemeClr val="bg1"/>
              </a:solidFill>
            </a:endParaRPr>
          </a:p>
        </p:txBody>
      </p:sp>
    </p:spTree>
    <p:extLst>
      <p:ext uri="{BB962C8B-B14F-4D97-AF65-F5344CB8AC3E}">
        <p14:creationId xmlns:p14="http://schemas.microsoft.com/office/powerpoint/2010/main" xmlns="" val="59571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Visual &amp; Graphical View</a:t>
            </a:r>
            <a:endParaRPr lang="en-IE" dirty="0"/>
          </a:p>
        </p:txBody>
      </p:sp>
      <p:pic>
        <p:nvPicPr>
          <p:cNvPr id="4098" name="Picture 2" descr="F:\Shortcut to folder\KESW Full\KESW2015\images\ScreenShot.png"/>
          <p:cNvPicPr>
            <a:picLocks noChangeAspect="1" noChangeArrowheads="1"/>
          </p:cNvPicPr>
          <p:nvPr/>
        </p:nvPicPr>
        <p:blipFill>
          <a:blip r:embed="rId2" cstate="print"/>
          <a:srcRect/>
          <a:stretch>
            <a:fillRect/>
          </a:stretch>
        </p:blipFill>
        <p:spPr bwMode="auto">
          <a:xfrm>
            <a:off x="36512" y="1988840"/>
            <a:ext cx="9071992" cy="410445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457200"/>
            <a:ext cx="9108504" cy="1080000"/>
          </a:xfrm>
        </p:spPr>
        <p:txBody>
          <a:bodyPr>
            <a:normAutofit fontScale="90000"/>
          </a:bodyPr>
          <a:lstStyle/>
          <a:p>
            <a:r>
              <a:rPr lang="en-IE" dirty="0" smtClean="0"/>
              <a:t>SPARQL Endpoints returning results per query</a:t>
            </a:r>
            <a:endParaRPr lang="en-IE" dirty="0"/>
          </a:p>
        </p:txBody>
      </p:sp>
      <p:pic>
        <p:nvPicPr>
          <p:cNvPr id="5122" name="Picture 2" descr="F:\Shortcut to folder\KESW Full\KESW2015\images\QueryResponse.jpeg"/>
          <p:cNvPicPr>
            <a:picLocks noChangeAspect="1" noChangeArrowheads="1"/>
          </p:cNvPicPr>
          <p:nvPr/>
        </p:nvPicPr>
        <p:blipFill>
          <a:blip r:embed="rId2" cstate="print"/>
          <a:srcRect/>
          <a:stretch>
            <a:fillRect/>
          </a:stretch>
        </p:blipFill>
        <p:spPr bwMode="auto">
          <a:xfrm>
            <a:off x="365373" y="1988840"/>
            <a:ext cx="8311083" cy="3387577"/>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Runtimes taken by </a:t>
            </a:r>
            <a:r>
              <a:rPr lang="en-IE" dirty="0" smtClean="0"/>
              <a:t>d</a:t>
            </a:r>
            <a:r>
              <a:rPr lang="en-IE" dirty="0" smtClean="0"/>
              <a:t>ifferent queries </a:t>
            </a:r>
            <a:br>
              <a:rPr lang="en-IE" dirty="0" smtClean="0"/>
            </a:br>
            <a:r>
              <a:rPr lang="en-IE" dirty="0" smtClean="0"/>
              <a:t>(Max, Min, Average, Median)</a:t>
            </a:r>
            <a:endParaRPr lang="en-IE" dirty="0"/>
          </a:p>
        </p:txBody>
      </p:sp>
      <p:pic>
        <p:nvPicPr>
          <p:cNvPr id="6146" name="Picture 2" descr="F:\Shortcut to folder\KESW Full\KESW2015\images\QueyRunTimes.jpg"/>
          <p:cNvPicPr>
            <a:picLocks noChangeAspect="1" noChangeArrowheads="1"/>
          </p:cNvPicPr>
          <p:nvPr/>
        </p:nvPicPr>
        <p:blipFill>
          <a:blip r:embed="rId2" cstate="print"/>
          <a:srcRect/>
          <a:stretch>
            <a:fillRect/>
          </a:stretch>
        </p:blipFill>
        <p:spPr bwMode="auto">
          <a:xfrm>
            <a:off x="395536" y="2060848"/>
            <a:ext cx="8248650" cy="43434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IE"/>
          </a:p>
        </p:txBody>
      </p:sp>
      <p:pic>
        <p:nvPicPr>
          <p:cNvPr id="6" name="Picture 2" descr="http://netgautam.com/wordpress/wp-content/uploads/2008/Igotafan_1159C/ThankYou_thumb.jpg"/>
          <p:cNvPicPr>
            <a:picLocks noChangeAspect="1" noChangeArrowheads="1"/>
          </p:cNvPicPr>
          <p:nvPr/>
        </p:nvPicPr>
        <p:blipFill>
          <a:blip r:embed="rId2" cstate="print"/>
          <a:srcRect/>
          <a:stretch>
            <a:fillRect/>
          </a:stretch>
        </p:blipFill>
        <p:spPr bwMode="auto">
          <a:xfrm>
            <a:off x="1572344" y="1370806"/>
            <a:ext cx="6096000" cy="4362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Agenda</a:t>
            </a:r>
            <a:endParaRPr lang="en-IE" dirty="0"/>
          </a:p>
        </p:txBody>
      </p:sp>
      <p:sp>
        <p:nvSpPr>
          <p:cNvPr id="3" name="Content Placeholder 2"/>
          <p:cNvSpPr>
            <a:spLocks noGrp="1"/>
          </p:cNvSpPr>
          <p:nvPr>
            <p:ph idx="1"/>
          </p:nvPr>
        </p:nvSpPr>
        <p:spPr>
          <a:xfrm>
            <a:off x="457200" y="1828801"/>
            <a:ext cx="7499176" cy="4386282"/>
          </a:xfrm>
        </p:spPr>
        <p:txBody>
          <a:bodyPr/>
          <a:lstStyle/>
          <a:p>
            <a:pPr>
              <a:buFont typeface="Arial" pitchFamily="34" charset="0"/>
              <a:buChar char="•"/>
            </a:pPr>
            <a:r>
              <a:rPr lang="en-IE" dirty="0" smtClean="0"/>
              <a:t>Motivation</a:t>
            </a:r>
          </a:p>
          <a:p>
            <a:pPr>
              <a:buFont typeface="Arial" pitchFamily="34" charset="0"/>
              <a:buChar char="•"/>
            </a:pPr>
            <a:r>
              <a:rPr lang="en-IE" dirty="0" smtClean="0"/>
              <a:t>Linked Life Sciences Roadmap</a:t>
            </a:r>
          </a:p>
          <a:p>
            <a:pPr>
              <a:buFont typeface="Arial" pitchFamily="34" charset="0"/>
              <a:buChar char="•"/>
            </a:pPr>
            <a:r>
              <a:rPr lang="en-IE" dirty="0" smtClean="0"/>
              <a:t>Cataloguing and Linking</a:t>
            </a:r>
          </a:p>
          <a:p>
            <a:pPr>
              <a:buFont typeface="Arial" pitchFamily="34" charset="0"/>
              <a:buChar char="•"/>
            </a:pPr>
            <a:r>
              <a:rPr lang="en-IE" sz="2400" dirty="0" smtClean="0"/>
              <a:t>Extending Catalogue – Metadata &amp; </a:t>
            </a:r>
            <a:r>
              <a:rPr lang="en-IE" sz="2400" dirty="0" smtClean="0"/>
              <a:t>Provenance</a:t>
            </a:r>
          </a:p>
          <a:p>
            <a:pPr>
              <a:buFont typeface="Arial" pitchFamily="34" charset="0"/>
              <a:buChar char="•"/>
            </a:pPr>
            <a:r>
              <a:rPr lang="en-IE" sz="2400" dirty="0" smtClean="0"/>
              <a:t>Query Engine</a:t>
            </a:r>
          </a:p>
          <a:p>
            <a:pPr>
              <a:buFont typeface="Arial" pitchFamily="34" charset="0"/>
              <a:buChar char="•"/>
            </a:pPr>
            <a:r>
              <a:rPr lang="en-IE" dirty="0" smtClean="0"/>
              <a:t>Results</a:t>
            </a:r>
          </a:p>
          <a:p>
            <a:pPr>
              <a:buFont typeface="Arial" pitchFamily="34" charset="0"/>
              <a:buChar char="•"/>
            </a:pPr>
            <a:endParaRPr lang="en-IE" dirty="0" smtClean="0"/>
          </a:p>
          <a:p>
            <a:pPr>
              <a:buFont typeface="Arial" pitchFamily="34" charset="0"/>
              <a:buChar char="•"/>
            </a:pPr>
            <a:endParaRPr lang="en-IE" dirty="0" smtClean="0"/>
          </a:p>
          <a:p>
            <a:pPr>
              <a:buFont typeface="Arial" pitchFamily="34" charset="0"/>
              <a:buChar char="•"/>
            </a:pPr>
            <a:endParaRPr lang="en-IE" dirty="0" smtClean="0"/>
          </a:p>
          <a:p>
            <a:endParaRPr lang="en-IE"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Motivation</a:t>
            </a:r>
            <a:endParaRPr lang="en-IE" dirty="0"/>
          </a:p>
        </p:txBody>
      </p:sp>
      <p:sp>
        <p:nvSpPr>
          <p:cNvPr id="3" name="Content Placeholder 2"/>
          <p:cNvSpPr>
            <a:spLocks noGrp="1"/>
          </p:cNvSpPr>
          <p:nvPr>
            <p:ph idx="1"/>
          </p:nvPr>
        </p:nvSpPr>
        <p:spPr>
          <a:xfrm>
            <a:off x="604983" y="1420813"/>
            <a:ext cx="8143481" cy="4675187"/>
          </a:xfrm>
        </p:spPr>
        <p:txBody>
          <a:bodyPr/>
          <a:lstStyle/>
          <a:p>
            <a:pPr>
              <a:buFont typeface="Arial" pitchFamily="34" charset="0"/>
              <a:buChar char="•"/>
            </a:pPr>
            <a:r>
              <a:rPr lang="en-IE" sz="2400" dirty="0" smtClean="0"/>
              <a:t>Biomedical Data is heterogeneous and spread across multiple sources (</a:t>
            </a:r>
            <a:r>
              <a:rPr lang="en-US" sz="2400" dirty="0" smtClean="0"/>
              <a:t>SPARQL endpoints</a:t>
            </a:r>
            <a:r>
              <a:rPr lang="en-IE" sz="2400" dirty="0" smtClean="0"/>
              <a:t>).</a:t>
            </a:r>
          </a:p>
          <a:p>
            <a:pPr>
              <a:buFont typeface="Arial" pitchFamily="34" charset="0"/>
              <a:buChar char="•"/>
            </a:pPr>
            <a:r>
              <a:rPr lang="en-IE" sz="2400" dirty="0" smtClean="0"/>
              <a:t>Navigation is a challenge.</a:t>
            </a:r>
          </a:p>
          <a:p>
            <a:pPr>
              <a:buFont typeface="Arial" pitchFamily="34" charset="0"/>
              <a:buChar char="•"/>
            </a:pPr>
            <a:endParaRPr lang="en-IE" sz="2400" dirty="0" smtClean="0"/>
          </a:p>
          <a:p>
            <a:pPr>
              <a:buFont typeface="Arial" pitchFamily="34" charset="0"/>
              <a:buChar char="•"/>
            </a:pPr>
            <a:r>
              <a:rPr lang="en-US" sz="2400" dirty="0" smtClean="0">
                <a:solidFill>
                  <a:srgbClr val="008000"/>
                </a:solidFill>
              </a:rPr>
              <a:t>C</a:t>
            </a:r>
            <a:r>
              <a:rPr lang="en-US" sz="2400" dirty="0" smtClean="0">
                <a:solidFill>
                  <a:srgbClr val="008000"/>
                </a:solidFill>
                <a:ea typeface="+mn-ea"/>
                <a:cs typeface="+mn-cs"/>
              </a:rPr>
              <a:t>ontaining </a:t>
            </a:r>
            <a:r>
              <a:rPr lang="en-US" sz="2400" dirty="0" smtClean="0">
                <a:solidFill>
                  <a:srgbClr val="008000"/>
                </a:solidFill>
                <a:ea typeface="+mn-ea"/>
                <a:cs typeface="+mn-cs"/>
              </a:rPr>
              <a:t>trillions of triples and represented with insufficient vocabulary reuse</a:t>
            </a:r>
            <a:r>
              <a:rPr lang="en-US" sz="2400" dirty="0" smtClean="0">
                <a:solidFill>
                  <a:srgbClr val="008000"/>
                </a:solidFill>
                <a:ea typeface="+mn-ea"/>
                <a:cs typeface="+mn-cs"/>
              </a:rPr>
              <a:t>.</a:t>
            </a:r>
          </a:p>
          <a:p>
            <a:pPr>
              <a:buFont typeface="Arial" pitchFamily="34" charset="0"/>
              <a:buChar char="•"/>
            </a:pPr>
            <a:endParaRPr lang="en-US" sz="2400" dirty="0" smtClean="0">
              <a:solidFill>
                <a:srgbClr val="008000"/>
              </a:solidFill>
              <a:ea typeface="+mn-ea"/>
              <a:cs typeface="+mn-cs"/>
            </a:endParaRPr>
          </a:p>
          <a:p>
            <a:pPr>
              <a:buFont typeface="Arial" pitchFamily="34" charset="0"/>
              <a:buChar char="•"/>
            </a:pPr>
            <a:r>
              <a:rPr lang="en-IE" sz="2400" dirty="0" smtClean="0">
                <a:solidFill>
                  <a:srgbClr val="008000"/>
                </a:solidFill>
              </a:rPr>
              <a:t>Biologists sometimes </a:t>
            </a:r>
            <a:r>
              <a:rPr lang="en-IE" sz="2400" dirty="0" smtClean="0">
                <a:solidFill>
                  <a:srgbClr val="008000"/>
                </a:solidFill>
              </a:rPr>
              <a:t>want to get more </a:t>
            </a:r>
            <a:r>
              <a:rPr lang="en-IE" sz="2400" dirty="0" smtClean="0">
                <a:solidFill>
                  <a:srgbClr val="008000"/>
                </a:solidFill>
              </a:rPr>
              <a:t>information </a:t>
            </a:r>
            <a:r>
              <a:rPr lang="en-IE" sz="2400" dirty="0" smtClean="0">
                <a:solidFill>
                  <a:srgbClr val="008000"/>
                </a:solidFill>
              </a:rPr>
              <a:t>regarding the data including its source</a:t>
            </a:r>
            <a:r>
              <a:rPr lang="en-IE" sz="2400" dirty="0" smtClean="0">
                <a:solidFill>
                  <a:srgbClr val="008000"/>
                </a:solidFill>
              </a:rPr>
              <a:t>, creator</a:t>
            </a:r>
            <a:r>
              <a:rPr lang="en-IE" sz="2400" dirty="0" smtClean="0">
                <a:solidFill>
                  <a:srgbClr val="008000"/>
                </a:solidFill>
              </a:rPr>
              <a:t>, publisher and also statistics with respect to its </a:t>
            </a:r>
            <a:r>
              <a:rPr lang="en-IE" sz="2400" dirty="0" smtClean="0">
                <a:solidFill>
                  <a:srgbClr val="008000"/>
                </a:solidFill>
              </a:rPr>
              <a:t>size (</a:t>
            </a:r>
            <a:r>
              <a:rPr lang="en-IE" sz="2400" dirty="0" smtClean="0"/>
              <a:t>Metadata &amp; Provenance</a:t>
            </a:r>
            <a:r>
              <a:rPr lang="en-IE" sz="2400" dirty="0" smtClean="0">
                <a:solidFill>
                  <a:srgbClr val="008000"/>
                </a:solidFill>
              </a:rPr>
              <a:t>).</a:t>
            </a:r>
            <a:endParaRPr lang="en-US" sz="2400" dirty="0" smtClean="0">
              <a:solidFill>
                <a:srgbClr val="008000"/>
              </a:solidFill>
              <a:ea typeface="+mn-ea"/>
              <a:cs typeface="+mn-cs"/>
            </a:endParaRPr>
          </a:p>
          <a:p>
            <a:pPr lvl="1">
              <a:buNone/>
            </a:pPr>
            <a:endParaRPr lang="en-IE" dirty="0" smtClean="0"/>
          </a:p>
        </p:txBody>
      </p:sp>
      <p:sp>
        <p:nvSpPr>
          <p:cNvPr id="6" name="Slide Number Placeholder 5"/>
          <p:cNvSpPr>
            <a:spLocks noGrp="1"/>
          </p:cNvSpPr>
          <p:nvPr>
            <p:ph type="sldNum" sz="quarter" idx="4294967295"/>
          </p:nvPr>
        </p:nvSpPr>
        <p:spPr>
          <a:xfrm>
            <a:off x="4041775" y="6405563"/>
            <a:ext cx="1060450" cy="360362"/>
          </a:xfrm>
          <a:prstGeom prst="rect">
            <a:avLst/>
          </a:prstGeom>
        </p:spPr>
        <p:txBody>
          <a:bodyPr/>
          <a:lstStyle/>
          <a:p>
            <a:fld id="{7A2289B1-03D8-4498-A040-E11F18BB155A}" type="slidenum">
              <a:rPr lang="en-IE" smtClean="0">
                <a:solidFill>
                  <a:schemeClr val="bg1"/>
                </a:solidFill>
              </a:rPr>
              <a:pPr/>
              <a:t>3</a:t>
            </a:fld>
            <a:endParaRPr lang="en-IE" dirty="0">
              <a:solidFill>
                <a:schemeClr val="bg1"/>
              </a:solidFill>
            </a:endParaRPr>
          </a:p>
        </p:txBody>
      </p:sp>
    </p:spTree>
    <p:extLst>
      <p:ext uri="{BB962C8B-B14F-4D97-AF65-F5344CB8AC3E}">
        <p14:creationId xmlns="" xmlns:p14="http://schemas.microsoft.com/office/powerpoint/2010/main" val="1714561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1143000"/>
          </a:xfrm>
        </p:spPr>
        <p:txBody>
          <a:bodyPr/>
          <a:lstStyle/>
          <a:p>
            <a:r>
              <a:rPr lang="en-US" dirty="0" smtClean="0">
                <a:solidFill>
                  <a:schemeClr val="tx1"/>
                </a:solidFill>
              </a:rPr>
              <a:t>How to deal heterogeneous data?</a:t>
            </a:r>
            <a:endParaRPr lang="en-US" dirty="0">
              <a:solidFill>
                <a:schemeClr val="tx1"/>
              </a:solidFill>
            </a:endParaRPr>
          </a:p>
        </p:txBody>
      </p:sp>
      <p:sp>
        <p:nvSpPr>
          <p:cNvPr id="3" name="Content Placeholder 2"/>
          <p:cNvSpPr>
            <a:spLocks noGrp="1"/>
          </p:cNvSpPr>
          <p:nvPr>
            <p:ph idx="1"/>
          </p:nvPr>
        </p:nvSpPr>
        <p:spPr>
          <a:xfrm>
            <a:off x="457200" y="1249258"/>
            <a:ext cx="8229600" cy="4525963"/>
          </a:xfrm>
        </p:spPr>
        <p:txBody>
          <a:bodyPr/>
          <a:lstStyle/>
          <a:p>
            <a:endParaRPr lang="en-US">
              <a:solidFill>
                <a:schemeClr val="bg1"/>
              </a:solidFill>
            </a:endParaRP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524298"/>
            <a:ext cx="9144000" cy="5107520"/>
          </a:xfrm>
          <a:prstGeom prst="rect">
            <a:avLst/>
          </a:prstGeom>
        </p:spPr>
      </p:pic>
      <p:sp>
        <p:nvSpPr>
          <p:cNvPr id="6" name="Rounded Rectangle 5"/>
          <p:cNvSpPr/>
          <p:nvPr/>
        </p:nvSpPr>
        <p:spPr bwMode="auto">
          <a:xfrm>
            <a:off x="5372100" y="3182833"/>
            <a:ext cx="3533775" cy="2562225"/>
          </a:xfrm>
          <a:prstGeom prst="roundRect">
            <a:avLst/>
          </a:prstGeom>
          <a:solidFill>
            <a:schemeClr val="tx1">
              <a:alpha val="5098"/>
            </a:schemeClr>
          </a:solidFill>
          <a:ln>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 name="Rounded Rectangle 6"/>
          <p:cNvSpPr/>
          <p:nvPr/>
        </p:nvSpPr>
        <p:spPr bwMode="auto">
          <a:xfrm>
            <a:off x="3829051" y="524298"/>
            <a:ext cx="3238500" cy="2277535"/>
          </a:xfrm>
          <a:prstGeom prst="roundRect">
            <a:avLst/>
          </a:prstGeom>
          <a:solidFill>
            <a:schemeClr val="accent2">
              <a:lumMod val="20000"/>
              <a:lumOff val="80000"/>
              <a:alpha val="5098"/>
            </a:schemeClr>
          </a:solidFill>
          <a:ln>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8" name="Rounded Rectangle 7"/>
          <p:cNvSpPr/>
          <p:nvPr/>
        </p:nvSpPr>
        <p:spPr bwMode="auto">
          <a:xfrm>
            <a:off x="0" y="524299"/>
            <a:ext cx="3609975" cy="3030010"/>
          </a:xfrm>
          <a:prstGeom prst="roundRect">
            <a:avLst/>
          </a:prstGeom>
          <a:solidFill>
            <a:srgbClr val="FF0000">
              <a:alpha val="5098"/>
            </a:srgbClr>
          </a:solidFill>
          <a:ln>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9" name="Rounded Rectangle 8"/>
          <p:cNvSpPr/>
          <p:nvPr/>
        </p:nvSpPr>
        <p:spPr bwMode="auto">
          <a:xfrm>
            <a:off x="990601" y="4524270"/>
            <a:ext cx="2143124" cy="1167343"/>
          </a:xfrm>
          <a:prstGeom prst="roundRect">
            <a:avLst/>
          </a:prstGeom>
          <a:solidFill>
            <a:srgbClr val="FFFF00">
              <a:alpha val="5098"/>
            </a:srgbClr>
          </a:solidFill>
          <a:ln>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10" name="Rounded Rectangle 9"/>
          <p:cNvSpPr/>
          <p:nvPr/>
        </p:nvSpPr>
        <p:spPr bwMode="auto">
          <a:xfrm>
            <a:off x="3162300" y="4506278"/>
            <a:ext cx="2143124" cy="1167343"/>
          </a:xfrm>
          <a:prstGeom prst="roundRect">
            <a:avLst/>
          </a:prstGeom>
          <a:solidFill>
            <a:srgbClr val="00B050">
              <a:alpha val="5098"/>
            </a:srgbClr>
          </a:solidFill>
          <a:ln>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11" name="Rounded Rectangle 10"/>
          <p:cNvSpPr/>
          <p:nvPr/>
        </p:nvSpPr>
        <p:spPr bwMode="auto">
          <a:xfrm>
            <a:off x="7639050" y="1186814"/>
            <a:ext cx="1495425" cy="1042988"/>
          </a:xfrm>
          <a:prstGeom prst="roundRect">
            <a:avLst/>
          </a:prstGeom>
          <a:solidFill>
            <a:srgbClr val="00B050">
              <a:alpha val="5098"/>
            </a:srgbClr>
          </a:solidFill>
          <a:ln>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12" name="Rounded Rectangle 11"/>
          <p:cNvSpPr/>
          <p:nvPr/>
        </p:nvSpPr>
        <p:spPr bwMode="auto">
          <a:xfrm>
            <a:off x="7138987" y="2258908"/>
            <a:ext cx="1495425" cy="923925"/>
          </a:xfrm>
          <a:prstGeom prst="roundRect">
            <a:avLst/>
          </a:prstGeom>
          <a:solidFill>
            <a:srgbClr val="00B050">
              <a:alpha val="5098"/>
            </a:srgbClr>
          </a:solidFill>
          <a:ln>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13" name="TextBox 12"/>
          <p:cNvSpPr txBox="1"/>
          <p:nvPr/>
        </p:nvSpPr>
        <p:spPr>
          <a:xfrm>
            <a:off x="7138987" y="3182833"/>
            <a:ext cx="1600201" cy="369332"/>
          </a:xfrm>
          <a:prstGeom prst="rect">
            <a:avLst/>
          </a:prstGeom>
          <a:noFill/>
        </p:spPr>
        <p:txBody>
          <a:bodyPr wrap="square" rtlCol="0">
            <a:spAutoFit/>
          </a:bodyPr>
          <a:lstStyle/>
          <a:p>
            <a:r>
              <a:rPr lang="en-IE" b="1" i="1" dirty="0" err="1" smtClean="0">
                <a:solidFill>
                  <a:schemeClr val="bg1"/>
                </a:solidFill>
              </a:rPr>
              <a:t>DrugBank</a:t>
            </a:r>
            <a:endParaRPr lang="en-IE" b="1" i="1" dirty="0">
              <a:solidFill>
                <a:schemeClr val="bg1"/>
              </a:solidFill>
            </a:endParaRPr>
          </a:p>
        </p:txBody>
      </p:sp>
      <p:sp>
        <p:nvSpPr>
          <p:cNvPr id="14" name="TextBox 13"/>
          <p:cNvSpPr txBox="1"/>
          <p:nvPr/>
        </p:nvSpPr>
        <p:spPr>
          <a:xfrm>
            <a:off x="4386262" y="476672"/>
            <a:ext cx="1600201" cy="369332"/>
          </a:xfrm>
          <a:prstGeom prst="rect">
            <a:avLst/>
          </a:prstGeom>
          <a:noFill/>
        </p:spPr>
        <p:txBody>
          <a:bodyPr wrap="square" rtlCol="0">
            <a:spAutoFit/>
          </a:bodyPr>
          <a:lstStyle/>
          <a:p>
            <a:r>
              <a:rPr lang="en-IE" b="1" i="1" dirty="0" err="1" smtClean="0">
                <a:solidFill>
                  <a:schemeClr val="bg1"/>
                </a:solidFill>
              </a:rPr>
              <a:t>DailyMed</a:t>
            </a:r>
            <a:endParaRPr lang="en-IE" b="1" i="1" dirty="0">
              <a:solidFill>
                <a:schemeClr val="bg1"/>
              </a:solidFill>
            </a:endParaRPr>
          </a:p>
        </p:txBody>
      </p:sp>
      <p:sp>
        <p:nvSpPr>
          <p:cNvPr id="15" name="TextBox 14"/>
          <p:cNvSpPr txBox="1"/>
          <p:nvPr/>
        </p:nvSpPr>
        <p:spPr>
          <a:xfrm>
            <a:off x="2690811" y="2344102"/>
            <a:ext cx="1600201" cy="646331"/>
          </a:xfrm>
          <a:prstGeom prst="rect">
            <a:avLst/>
          </a:prstGeom>
          <a:noFill/>
        </p:spPr>
        <p:txBody>
          <a:bodyPr wrap="square" rtlCol="0">
            <a:spAutoFit/>
          </a:bodyPr>
          <a:lstStyle/>
          <a:p>
            <a:r>
              <a:rPr lang="en-IE" b="1" i="1" dirty="0" err="1" smtClean="0">
                <a:solidFill>
                  <a:schemeClr val="bg1"/>
                </a:solidFill>
              </a:rPr>
              <a:t>CheBI</a:t>
            </a:r>
            <a:r>
              <a:rPr lang="en-IE" b="1" i="1" dirty="0" smtClean="0">
                <a:solidFill>
                  <a:schemeClr val="bg1"/>
                </a:solidFill>
              </a:rPr>
              <a:t>, KEGG</a:t>
            </a:r>
            <a:endParaRPr lang="en-IE" b="1" i="1" dirty="0">
              <a:solidFill>
                <a:schemeClr val="bg1"/>
              </a:solidFill>
            </a:endParaRPr>
          </a:p>
        </p:txBody>
      </p:sp>
      <p:sp>
        <p:nvSpPr>
          <p:cNvPr id="16" name="TextBox 15"/>
          <p:cNvSpPr txBox="1"/>
          <p:nvPr/>
        </p:nvSpPr>
        <p:spPr>
          <a:xfrm>
            <a:off x="3967162" y="4460214"/>
            <a:ext cx="1600201" cy="369332"/>
          </a:xfrm>
          <a:prstGeom prst="rect">
            <a:avLst/>
          </a:prstGeom>
          <a:noFill/>
        </p:spPr>
        <p:txBody>
          <a:bodyPr wrap="square" rtlCol="0">
            <a:spAutoFit/>
          </a:bodyPr>
          <a:lstStyle/>
          <a:p>
            <a:r>
              <a:rPr lang="en-IE" b="1" i="1" dirty="0" err="1" smtClean="0">
                <a:solidFill>
                  <a:schemeClr val="bg1"/>
                </a:solidFill>
              </a:rPr>
              <a:t>Reactome</a:t>
            </a:r>
            <a:endParaRPr lang="en-IE" b="1" i="1" dirty="0">
              <a:solidFill>
                <a:schemeClr val="bg1"/>
              </a:solidFill>
            </a:endParaRPr>
          </a:p>
        </p:txBody>
      </p:sp>
      <p:sp>
        <p:nvSpPr>
          <p:cNvPr id="17" name="TextBox 16"/>
          <p:cNvSpPr txBox="1"/>
          <p:nvPr/>
        </p:nvSpPr>
        <p:spPr>
          <a:xfrm>
            <a:off x="7148512" y="2267217"/>
            <a:ext cx="1600201" cy="369332"/>
          </a:xfrm>
          <a:prstGeom prst="rect">
            <a:avLst/>
          </a:prstGeom>
          <a:noFill/>
        </p:spPr>
        <p:txBody>
          <a:bodyPr wrap="square" rtlCol="0">
            <a:spAutoFit/>
          </a:bodyPr>
          <a:lstStyle/>
          <a:p>
            <a:r>
              <a:rPr lang="en-IE" b="1" i="1" dirty="0" smtClean="0">
                <a:solidFill>
                  <a:schemeClr val="bg1"/>
                </a:solidFill>
              </a:rPr>
              <a:t>Sider</a:t>
            </a:r>
            <a:endParaRPr lang="en-IE" b="1" i="1" dirty="0">
              <a:solidFill>
                <a:schemeClr val="bg1"/>
              </a:solidFill>
            </a:endParaRPr>
          </a:p>
        </p:txBody>
      </p:sp>
      <p:sp>
        <p:nvSpPr>
          <p:cNvPr id="18" name="TextBox 17"/>
          <p:cNvSpPr txBox="1"/>
          <p:nvPr/>
        </p:nvSpPr>
        <p:spPr>
          <a:xfrm>
            <a:off x="2062163" y="4506278"/>
            <a:ext cx="1600201" cy="369332"/>
          </a:xfrm>
          <a:prstGeom prst="rect">
            <a:avLst/>
          </a:prstGeom>
          <a:noFill/>
        </p:spPr>
        <p:txBody>
          <a:bodyPr wrap="square" rtlCol="0">
            <a:spAutoFit/>
          </a:bodyPr>
          <a:lstStyle/>
          <a:p>
            <a:r>
              <a:rPr lang="en-IE" b="1" i="1" dirty="0" err="1" smtClean="0">
                <a:solidFill>
                  <a:schemeClr val="bg1"/>
                </a:solidFill>
              </a:rPr>
              <a:t>BioPax</a:t>
            </a:r>
            <a:endParaRPr lang="en-IE" b="1" i="1" dirty="0">
              <a:solidFill>
                <a:schemeClr val="bg1"/>
              </a:solidFill>
            </a:endParaRPr>
          </a:p>
        </p:txBody>
      </p:sp>
      <p:sp>
        <p:nvSpPr>
          <p:cNvPr id="19" name="TextBox 18"/>
          <p:cNvSpPr txBox="1"/>
          <p:nvPr/>
        </p:nvSpPr>
        <p:spPr>
          <a:xfrm>
            <a:off x="7658100" y="1164074"/>
            <a:ext cx="1600201" cy="369332"/>
          </a:xfrm>
          <a:prstGeom prst="rect">
            <a:avLst/>
          </a:prstGeom>
          <a:noFill/>
        </p:spPr>
        <p:txBody>
          <a:bodyPr wrap="square" rtlCol="0">
            <a:spAutoFit/>
          </a:bodyPr>
          <a:lstStyle/>
          <a:p>
            <a:r>
              <a:rPr lang="en-IE" b="1" i="1" dirty="0" smtClean="0">
                <a:solidFill>
                  <a:schemeClr val="bg1"/>
                </a:solidFill>
              </a:rPr>
              <a:t>Medicare</a:t>
            </a:r>
            <a:endParaRPr lang="en-IE" b="1" i="1" dirty="0">
              <a:solidFill>
                <a:schemeClr val="bg1"/>
              </a:solidFill>
            </a:endParaRPr>
          </a:p>
        </p:txBody>
      </p:sp>
    </p:spTree>
    <p:extLst>
      <p:ext uri="{BB962C8B-B14F-4D97-AF65-F5344CB8AC3E}">
        <p14:creationId xmlns="" xmlns:p14="http://schemas.microsoft.com/office/powerpoint/2010/main" val="10737423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lihas\Desktop\Linked Biomediacal Data Space Final Submitted Paper\Figures\LODCloudDiagram.png"/>
          <p:cNvPicPr>
            <a:picLocks noChangeAspect="1" noChangeArrowheads="1"/>
          </p:cNvPicPr>
          <p:nvPr/>
        </p:nvPicPr>
        <p:blipFill>
          <a:blip r:embed="rId3" cstate="print"/>
          <a:srcRect/>
          <a:stretch>
            <a:fillRect/>
          </a:stretch>
        </p:blipFill>
        <p:spPr bwMode="auto">
          <a:xfrm>
            <a:off x="251520" y="836712"/>
            <a:ext cx="8838224" cy="5472608"/>
          </a:xfrm>
          <a:prstGeom prst="rect">
            <a:avLst/>
          </a:prstGeom>
          <a:noFill/>
        </p:spPr>
      </p:pic>
      <p:sp>
        <p:nvSpPr>
          <p:cNvPr id="2" name="Title 1"/>
          <p:cNvSpPr>
            <a:spLocks noGrp="1"/>
          </p:cNvSpPr>
          <p:nvPr>
            <p:ph type="title"/>
          </p:nvPr>
        </p:nvSpPr>
        <p:spPr>
          <a:xfrm>
            <a:off x="87313" y="214536"/>
            <a:ext cx="6984007" cy="838200"/>
          </a:xfrm>
        </p:spPr>
        <p:txBody>
          <a:bodyPr/>
          <a:lstStyle/>
          <a:p>
            <a:r>
              <a:rPr lang="en-IE" sz="2400" dirty="0" smtClean="0"/>
              <a:t>We want to query the content, not the source</a:t>
            </a:r>
            <a:endParaRPr lang="en-IE" sz="2400" dirty="0"/>
          </a:p>
        </p:txBody>
      </p:sp>
      <p:pic>
        <p:nvPicPr>
          <p:cNvPr id="91"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247691" y="1136094"/>
            <a:ext cx="6095810" cy="5066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 name="Group 19"/>
          <p:cNvGrpSpPr/>
          <p:nvPr/>
        </p:nvGrpSpPr>
        <p:grpSpPr>
          <a:xfrm>
            <a:off x="2378612" y="1161979"/>
            <a:ext cx="6632638" cy="4345411"/>
            <a:chOff x="2288905" y="1098317"/>
            <a:chExt cx="6632638" cy="4345411"/>
          </a:xfrm>
        </p:grpSpPr>
        <p:sp>
          <p:nvSpPr>
            <p:cNvPr id="61" name="Oval 60"/>
            <p:cNvSpPr/>
            <p:nvPr/>
          </p:nvSpPr>
          <p:spPr bwMode="auto">
            <a:xfrm>
              <a:off x="2877312" y="2414016"/>
              <a:ext cx="804672" cy="707136"/>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62" name="Oval 61"/>
            <p:cNvSpPr/>
            <p:nvPr/>
          </p:nvSpPr>
          <p:spPr bwMode="auto">
            <a:xfrm>
              <a:off x="3639312" y="2060448"/>
              <a:ext cx="804672" cy="707136"/>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63" name="Oval 62"/>
            <p:cNvSpPr/>
            <p:nvPr/>
          </p:nvSpPr>
          <p:spPr bwMode="auto">
            <a:xfrm>
              <a:off x="4236720" y="1938528"/>
              <a:ext cx="804672" cy="707136"/>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64" name="Oval 63"/>
            <p:cNvSpPr/>
            <p:nvPr/>
          </p:nvSpPr>
          <p:spPr bwMode="auto">
            <a:xfrm>
              <a:off x="3584353" y="2609088"/>
              <a:ext cx="804672" cy="707136"/>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65" name="Oval 64"/>
            <p:cNvSpPr/>
            <p:nvPr/>
          </p:nvSpPr>
          <p:spPr bwMode="auto">
            <a:xfrm>
              <a:off x="4236720" y="2633472"/>
              <a:ext cx="804672" cy="707136"/>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66" name="Oval 65"/>
            <p:cNvSpPr/>
            <p:nvPr/>
          </p:nvSpPr>
          <p:spPr bwMode="auto">
            <a:xfrm>
              <a:off x="4943856" y="1719072"/>
              <a:ext cx="804672" cy="707136"/>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67" name="Oval 66"/>
            <p:cNvSpPr/>
            <p:nvPr/>
          </p:nvSpPr>
          <p:spPr bwMode="auto">
            <a:xfrm>
              <a:off x="6739175" y="1098317"/>
              <a:ext cx="609600" cy="429993"/>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68" name="TextBox 67"/>
            <p:cNvSpPr txBox="1"/>
            <p:nvPr/>
          </p:nvSpPr>
          <p:spPr>
            <a:xfrm>
              <a:off x="7348775" y="1143513"/>
              <a:ext cx="1511808" cy="369332"/>
            </a:xfrm>
            <a:prstGeom prst="rect">
              <a:avLst/>
            </a:prstGeom>
            <a:noFill/>
          </p:spPr>
          <p:txBody>
            <a:bodyPr wrap="square" rtlCol="0">
              <a:spAutoFit/>
            </a:bodyPr>
            <a:lstStyle/>
            <a:p>
              <a:r>
                <a:rPr lang="en-IE" dirty="0" smtClean="0">
                  <a:solidFill>
                    <a:schemeClr val="bg1"/>
                  </a:solidFill>
                </a:rPr>
                <a:t>Proteins</a:t>
              </a:r>
              <a:endParaRPr lang="en-IE" dirty="0">
                <a:solidFill>
                  <a:schemeClr val="bg1"/>
                </a:solidFill>
              </a:endParaRPr>
            </a:p>
          </p:txBody>
        </p:sp>
        <p:sp>
          <p:nvSpPr>
            <p:cNvPr id="69" name="Oval 68"/>
            <p:cNvSpPr/>
            <p:nvPr/>
          </p:nvSpPr>
          <p:spPr bwMode="auto">
            <a:xfrm>
              <a:off x="5315617" y="3194304"/>
              <a:ext cx="615791" cy="609600"/>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0" name="Oval 69"/>
            <p:cNvSpPr/>
            <p:nvPr/>
          </p:nvSpPr>
          <p:spPr bwMode="auto">
            <a:xfrm>
              <a:off x="6123384" y="3169920"/>
              <a:ext cx="615791" cy="609600"/>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1" name="Oval 70"/>
            <p:cNvSpPr/>
            <p:nvPr/>
          </p:nvSpPr>
          <p:spPr bwMode="auto">
            <a:xfrm>
              <a:off x="2288905" y="3779520"/>
              <a:ext cx="615791" cy="609600"/>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2" name="Oval 71"/>
            <p:cNvSpPr/>
            <p:nvPr/>
          </p:nvSpPr>
          <p:spPr bwMode="auto">
            <a:xfrm>
              <a:off x="3066193" y="1712976"/>
              <a:ext cx="615791" cy="609600"/>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3" name="Oval 72"/>
            <p:cNvSpPr/>
            <p:nvPr/>
          </p:nvSpPr>
          <p:spPr bwMode="auto">
            <a:xfrm>
              <a:off x="6333649" y="4529328"/>
              <a:ext cx="615791" cy="609600"/>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4" name="Oval 73"/>
            <p:cNvSpPr/>
            <p:nvPr/>
          </p:nvSpPr>
          <p:spPr bwMode="auto">
            <a:xfrm>
              <a:off x="5205889" y="4834128"/>
              <a:ext cx="615791" cy="609600"/>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5" name="Oval 74"/>
            <p:cNvSpPr/>
            <p:nvPr/>
          </p:nvSpPr>
          <p:spPr bwMode="auto">
            <a:xfrm>
              <a:off x="6739175" y="1648219"/>
              <a:ext cx="615791" cy="431554"/>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6" name="TextBox 75"/>
            <p:cNvSpPr txBox="1"/>
            <p:nvPr/>
          </p:nvSpPr>
          <p:spPr>
            <a:xfrm>
              <a:off x="7360967" y="1710441"/>
              <a:ext cx="1511808" cy="369332"/>
            </a:xfrm>
            <a:prstGeom prst="rect">
              <a:avLst/>
            </a:prstGeom>
            <a:noFill/>
          </p:spPr>
          <p:txBody>
            <a:bodyPr wrap="square" rtlCol="0">
              <a:spAutoFit/>
            </a:bodyPr>
            <a:lstStyle/>
            <a:p>
              <a:r>
                <a:rPr lang="en-IE" dirty="0" smtClean="0">
                  <a:solidFill>
                    <a:schemeClr val="bg1"/>
                  </a:solidFill>
                </a:rPr>
                <a:t>Molecules</a:t>
              </a:r>
              <a:endParaRPr lang="en-IE" dirty="0">
                <a:solidFill>
                  <a:schemeClr val="bg1"/>
                </a:solidFill>
              </a:endParaRPr>
            </a:p>
          </p:txBody>
        </p:sp>
        <p:sp>
          <p:nvSpPr>
            <p:cNvPr id="77" name="Oval 76"/>
            <p:cNvSpPr/>
            <p:nvPr/>
          </p:nvSpPr>
          <p:spPr bwMode="auto">
            <a:xfrm>
              <a:off x="5160121" y="3974592"/>
              <a:ext cx="615791" cy="609600"/>
            </a:xfrm>
            <a:prstGeom prst="ellipse">
              <a:avLst/>
            </a:prstGeom>
            <a:solidFill>
              <a:srgbClr val="92D050">
                <a:alpha val="7843"/>
              </a:srgbClr>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8" name="Oval 77"/>
            <p:cNvSpPr/>
            <p:nvPr/>
          </p:nvSpPr>
          <p:spPr bwMode="auto">
            <a:xfrm>
              <a:off x="6760368" y="2230387"/>
              <a:ext cx="615791" cy="414528"/>
            </a:xfrm>
            <a:prstGeom prst="ellipse">
              <a:avLst/>
            </a:prstGeom>
            <a:solidFill>
              <a:srgbClr val="92D050">
                <a:alpha val="7843"/>
              </a:srgbClr>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79" name="TextBox 78"/>
            <p:cNvSpPr txBox="1"/>
            <p:nvPr/>
          </p:nvSpPr>
          <p:spPr>
            <a:xfrm>
              <a:off x="7403639" y="2236483"/>
              <a:ext cx="1511808" cy="369332"/>
            </a:xfrm>
            <a:prstGeom prst="rect">
              <a:avLst/>
            </a:prstGeom>
            <a:noFill/>
          </p:spPr>
          <p:txBody>
            <a:bodyPr wrap="square" rtlCol="0">
              <a:spAutoFit/>
            </a:bodyPr>
            <a:lstStyle/>
            <a:p>
              <a:r>
                <a:rPr lang="en-IE" dirty="0" smtClean="0">
                  <a:solidFill>
                    <a:schemeClr val="bg1"/>
                  </a:solidFill>
                </a:rPr>
                <a:t>Genes</a:t>
              </a:r>
              <a:endParaRPr lang="en-IE" dirty="0">
                <a:solidFill>
                  <a:schemeClr val="bg1"/>
                </a:solidFill>
              </a:endParaRPr>
            </a:p>
          </p:txBody>
        </p:sp>
        <p:sp>
          <p:nvSpPr>
            <p:cNvPr id="80" name="Oval 79"/>
            <p:cNvSpPr/>
            <p:nvPr/>
          </p:nvSpPr>
          <p:spPr bwMode="auto">
            <a:xfrm>
              <a:off x="2569416" y="3121152"/>
              <a:ext cx="615791" cy="609600"/>
            </a:xfrm>
            <a:prstGeom prst="ellipse">
              <a:avLst/>
            </a:prstGeom>
            <a:solidFill>
              <a:srgbClr val="92D050">
                <a:alpha val="7843"/>
              </a:srgbClr>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81" name="Oval 80"/>
            <p:cNvSpPr/>
            <p:nvPr/>
          </p:nvSpPr>
          <p:spPr bwMode="auto">
            <a:xfrm>
              <a:off x="2767489" y="4431792"/>
              <a:ext cx="804672" cy="707136"/>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82" name="Oval 81"/>
            <p:cNvSpPr/>
            <p:nvPr/>
          </p:nvSpPr>
          <p:spPr bwMode="auto">
            <a:xfrm>
              <a:off x="3456432" y="4462272"/>
              <a:ext cx="804672" cy="707136"/>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83" name="Oval 82"/>
            <p:cNvSpPr/>
            <p:nvPr/>
          </p:nvSpPr>
          <p:spPr bwMode="auto">
            <a:xfrm>
              <a:off x="2450402" y="1223510"/>
              <a:ext cx="615791" cy="609600"/>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84" name="Oval 83"/>
            <p:cNvSpPr/>
            <p:nvPr/>
          </p:nvSpPr>
          <p:spPr bwMode="auto">
            <a:xfrm>
              <a:off x="4443984" y="3901440"/>
              <a:ext cx="615791" cy="609600"/>
            </a:xfrm>
            <a:prstGeom prst="ellipse">
              <a:avLst/>
            </a:prstGeom>
            <a:solidFill>
              <a:srgbClr val="92D050">
                <a:alpha val="7843"/>
              </a:srgbClr>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85" name="Oval 84"/>
            <p:cNvSpPr/>
            <p:nvPr/>
          </p:nvSpPr>
          <p:spPr bwMode="auto">
            <a:xfrm>
              <a:off x="6763559" y="2772931"/>
              <a:ext cx="615791" cy="414528"/>
            </a:xfrm>
            <a:prstGeom prst="ellipse">
              <a:avLst/>
            </a:prstGeom>
            <a:solidFill>
              <a:srgbClr val="92D050">
                <a:alpha val="7843"/>
              </a:srgbClr>
            </a:solidFill>
            <a:ln>
              <a:solidFill>
                <a:srgbClr val="7030A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86" name="TextBox 85"/>
            <p:cNvSpPr txBox="1"/>
            <p:nvPr/>
          </p:nvSpPr>
          <p:spPr>
            <a:xfrm>
              <a:off x="7409735" y="2779027"/>
              <a:ext cx="1511808" cy="369332"/>
            </a:xfrm>
            <a:prstGeom prst="rect">
              <a:avLst/>
            </a:prstGeom>
            <a:noFill/>
          </p:spPr>
          <p:txBody>
            <a:bodyPr wrap="square" rtlCol="0">
              <a:spAutoFit/>
            </a:bodyPr>
            <a:lstStyle/>
            <a:p>
              <a:r>
                <a:rPr lang="en-IE" dirty="0" smtClean="0">
                  <a:solidFill>
                    <a:schemeClr val="bg1"/>
                  </a:solidFill>
                </a:rPr>
                <a:t>Diseases</a:t>
              </a:r>
              <a:endParaRPr lang="en-IE" dirty="0">
                <a:solidFill>
                  <a:schemeClr val="bg1"/>
                </a:solidFill>
              </a:endParaRPr>
            </a:p>
          </p:txBody>
        </p:sp>
        <p:sp>
          <p:nvSpPr>
            <p:cNvPr id="87" name="Oval 86"/>
            <p:cNvSpPr/>
            <p:nvPr/>
          </p:nvSpPr>
          <p:spPr bwMode="auto">
            <a:xfrm>
              <a:off x="4245816" y="1504963"/>
              <a:ext cx="615791" cy="609600"/>
            </a:xfrm>
            <a:prstGeom prst="ellipse">
              <a:avLst/>
            </a:prstGeom>
            <a:solidFill>
              <a:srgbClr val="92D050">
                <a:alpha val="7843"/>
              </a:srgbClr>
            </a:solidFill>
            <a:ln>
              <a:solidFill>
                <a:srgbClr val="7030A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88" name="Oval 87"/>
            <p:cNvSpPr/>
            <p:nvPr/>
          </p:nvSpPr>
          <p:spPr bwMode="auto">
            <a:xfrm>
              <a:off x="3639312" y="1450099"/>
              <a:ext cx="615791" cy="609600"/>
            </a:xfrm>
            <a:prstGeom prst="ellipse">
              <a:avLst/>
            </a:prstGeom>
            <a:solidFill>
              <a:srgbClr val="92D050">
                <a:alpha val="7843"/>
              </a:srgbClr>
            </a:solidFill>
            <a:ln>
              <a:solidFill>
                <a:srgbClr val="7030A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89" name="Oval 88"/>
            <p:cNvSpPr/>
            <p:nvPr/>
          </p:nvSpPr>
          <p:spPr bwMode="auto">
            <a:xfrm>
              <a:off x="4102512" y="3340608"/>
              <a:ext cx="615791" cy="609600"/>
            </a:xfrm>
            <a:prstGeom prst="ellipse">
              <a:avLst/>
            </a:prstGeom>
            <a:solidFill>
              <a:srgbClr val="92D050">
                <a:alpha val="7843"/>
              </a:srgbClr>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90" name="Oval 89"/>
            <p:cNvSpPr/>
            <p:nvPr/>
          </p:nvSpPr>
          <p:spPr bwMode="auto">
            <a:xfrm>
              <a:off x="5775912" y="4614672"/>
              <a:ext cx="615791" cy="609600"/>
            </a:xfrm>
            <a:prstGeom prst="ellipse">
              <a:avLst/>
            </a:prstGeom>
            <a:solidFill>
              <a:srgbClr val="92D050">
                <a:alpha val="7843"/>
              </a:srgbClr>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grpSp>
    </p:spTree>
    <p:extLst>
      <p:ext uri="{BB962C8B-B14F-4D97-AF65-F5344CB8AC3E}">
        <p14:creationId xmlns="" xmlns:p14="http://schemas.microsoft.com/office/powerpoint/2010/main" val="4439124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bwMode="auto">
          <a:xfrm>
            <a:off x="7509509" y="4194569"/>
            <a:ext cx="1328929" cy="1073747"/>
          </a:xfrm>
          <a:prstGeom prst="ellipse">
            <a:avLst/>
          </a:prstGeom>
          <a:solidFill>
            <a:srgbClr val="92D050">
              <a:alpha val="7843"/>
            </a:srgbClr>
          </a:solidFill>
          <a:ln>
            <a:solidFill>
              <a:srgbClr val="7030A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b="1" dirty="0" err="1" smtClean="0">
              <a:solidFill>
                <a:srgbClr val="FFFF00"/>
              </a:solidFill>
            </a:endParaRPr>
          </a:p>
        </p:txBody>
      </p:sp>
      <p:sp>
        <p:nvSpPr>
          <p:cNvPr id="40" name="Oval 39"/>
          <p:cNvSpPr/>
          <p:nvPr/>
        </p:nvSpPr>
        <p:spPr bwMode="auto">
          <a:xfrm>
            <a:off x="5242175" y="3724578"/>
            <a:ext cx="1919124" cy="1914222"/>
          </a:xfrm>
          <a:prstGeom prst="ellipse">
            <a:avLst/>
          </a:prstGeom>
          <a:solidFill>
            <a:srgbClr val="92D050">
              <a:alpha val="7843"/>
            </a:srgbClr>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37" name="Oval 36"/>
          <p:cNvSpPr/>
          <p:nvPr/>
        </p:nvSpPr>
        <p:spPr bwMode="auto">
          <a:xfrm>
            <a:off x="3032231" y="1970932"/>
            <a:ext cx="2209944" cy="2018525"/>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rgbClr val="FFFF00"/>
              </a:solidFill>
            </a:endParaRPr>
          </a:p>
        </p:txBody>
      </p:sp>
      <p:sp>
        <p:nvSpPr>
          <p:cNvPr id="34" name="Oval 33"/>
          <p:cNvSpPr/>
          <p:nvPr/>
        </p:nvSpPr>
        <p:spPr bwMode="auto">
          <a:xfrm>
            <a:off x="278603" y="1758322"/>
            <a:ext cx="2502265" cy="2121408"/>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rgbClr val="FFFF00"/>
              </a:solidFill>
            </a:endParaRPr>
          </a:p>
        </p:txBody>
      </p:sp>
      <p:sp>
        <p:nvSpPr>
          <p:cNvPr id="2" name="Title 1"/>
          <p:cNvSpPr>
            <a:spLocks noGrp="1"/>
          </p:cNvSpPr>
          <p:nvPr>
            <p:ph type="title"/>
          </p:nvPr>
        </p:nvSpPr>
        <p:spPr>
          <a:xfrm>
            <a:off x="179512" y="142528"/>
            <a:ext cx="7452320" cy="838200"/>
          </a:xfrm>
        </p:spPr>
        <p:txBody>
          <a:bodyPr/>
          <a:lstStyle/>
          <a:p>
            <a:r>
              <a:rPr lang="en-IE" dirty="0" smtClean="0"/>
              <a:t>A Linked Life Sciences Roadmap</a:t>
            </a:r>
            <a:endParaRPr lang="en-IE" dirty="0"/>
          </a:p>
        </p:txBody>
      </p:sp>
      <p:sp>
        <p:nvSpPr>
          <p:cNvPr id="12" name="Oval 11"/>
          <p:cNvSpPr/>
          <p:nvPr/>
        </p:nvSpPr>
        <p:spPr bwMode="auto">
          <a:xfrm>
            <a:off x="6739175" y="1098317"/>
            <a:ext cx="609600" cy="429993"/>
          </a:xfrm>
          <a:prstGeom prst="ellipse">
            <a:avLst/>
          </a:prstGeom>
          <a:solidFill>
            <a:srgbClr val="92D050">
              <a:alpha val="7843"/>
            </a:srgbClr>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6" name="TextBox 5"/>
          <p:cNvSpPr txBox="1"/>
          <p:nvPr/>
        </p:nvSpPr>
        <p:spPr>
          <a:xfrm>
            <a:off x="7348775" y="1143513"/>
            <a:ext cx="1511808" cy="369332"/>
          </a:xfrm>
          <a:prstGeom prst="rect">
            <a:avLst/>
          </a:prstGeom>
          <a:noFill/>
        </p:spPr>
        <p:txBody>
          <a:bodyPr wrap="square" rtlCol="0">
            <a:spAutoFit/>
          </a:bodyPr>
          <a:lstStyle/>
          <a:p>
            <a:r>
              <a:rPr lang="en-IE" dirty="0" smtClean="0">
                <a:solidFill>
                  <a:schemeClr val="bg1"/>
                </a:solidFill>
              </a:rPr>
              <a:t>Proteins</a:t>
            </a:r>
            <a:endParaRPr lang="en-IE" dirty="0">
              <a:solidFill>
                <a:schemeClr val="bg1"/>
              </a:solidFill>
            </a:endParaRPr>
          </a:p>
        </p:txBody>
      </p:sp>
      <p:sp>
        <p:nvSpPr>
          <p:cNvPr id="21" name="Oval 20"/>
          <p:cNvSpPr/>
          <p:nvPr/>
        </p:nvSpPr>
        <p:spPr bwMode="auto">
          <a:xfrm>
            <a:off x="6739175" y="1648219"/>
            <a:ext cx="615791" cy="431554"/>
          </a:xfrm>
          <a:prstGeom prst="ellipse">
            <a:avLst/>
          </a:prstGeom>
          <a:solidFill>
            <a:srgbClr val="92D050">
              <a:alpha val="7843"/>
            </a:srgbClr>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22" name="TextBox 21"/>
          <p:cNvSpPr txBox="1"/>
          <p:nvPr/>
        </p:nvSpPr>
        <p:spPr>
          <a:xfrm>
            <a:off x="7360967" y="1710441"/>
            <a:ext cx="1511808" cy="369332"/>
          </a:xfrm>
          <a:prstGeom prst="rect">
            <a:avLst/>
          </a:prstGeom>
          <a:noFill/>
        </p:spPr>
        <p:txBody>
          <a:bodyPr wrap="square" rtlCol="0">
            <a:spAutoFit/>
          </a:bodyPr>
          <a:lstStyle/>
          <a:p>
            <a:r>
              <a:rPr lang="en-IE" dirty="0" smtClean="0">
                <a:solidFill>
                  <a:schemeClr val="bg1"/>
                </a:solidFill>
              </a:rPr>
              <a:t>Molecules</a:t>
            </a:r>
            <a:endParaRPr lang="en-IE" dirty="0">
              <a:solidFill>
                <a:schemeClr val="bg1"/>
              </a:solidFill>
            </a:endParaRPr>
          </a:p>
        </p:txBody>
      </p:sp>
      <p:sp>
        <p:nvSpPr>
          <p:cNvPr id="24" name="Oval 23"/>
          <p:cNvSpPr/>
          <p:nvPr/>
        </p:nvSpPr>
        <p:spPr bwMode="auto">
          <a:xfrm>
            <a:off x="6760368" y="2230387"/>
            <a:ext cx="615791" cy="414528"/>
          </a:xfrm>
          <a:prstGeom prst="ellipse">
            <a:avLst/>
          </a:prstGeom>
          <a:solidFill>
            <a:srgbClr val="92D050">
              <a:alpha val="7843"/>
            </a:srgbClr>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25" name="TextBox 24"/>
          <p:cNvSpPr txBox="1"/>
          <p:nvPr/>
        </p:nvSpPr>
        <p:spPr>
          <a:xfrm>
            <a:off x="7403639" y="2236483"/>
            <a:ext cx="1511808" cy="369332"/>
          </a:xfrm>
          <a:prstGeom prst="rect">
            <a:avLst/>
          </a:prstGeom>
          <a:noFill/>
        </p:spPr>
        <p:txBody>
          <a:bodyPr wrap="square" rtlCol="0">
            <a:spAutoFit/>
          </a:bodyPr>
          <a:lstStyle/>
          <a:p>
            <a:r>
              <a:rPr lang="en-IE" dirty="0" smtClean="0">
                <a:solidFill>
                  <a:schemeClr val="bg1"/>
                </a:solidFill>
              </a:rPr>
              <a:t>Genes</a:t>
            </a:r>
            <a:endParaRPr lang="en-IE" dirty="0">
              <a:solidFill>
                <a:schemeClr val="bg1"/>
              </a:solidFill>
            </a:endParaRPr>
          </a:p>
        </p:txBody>
      </p:sp>
      <p:sp>
        <p:nvSpPr>
          <p:cNvPr id="32" name="Oval 31"/>
          <p:cNvSpPr/>
          <p:nvPr/>
        </p:nvSpPr>
        <p:spPr bwMode="auto">
          <a:xfrm>
            <a:off x="6763559" y="2772931"/>
            <a:ext cx="615791" cy="414528"/>
          </a:xfrm>
          <a:prstGeom prst="ellipse">
            <a:avLst/>
          </a:prstGeom>
          <a:solidFill>
            <a:srgbClr val="92D050">
              <a:alpha val="7843"/>
            </a:srgbClr>
          </a:solidFill>
          <a:ln>
            <a:solidFill>
              <a:srgbClr val="7030A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endParaRPr lang="en-IE" dirty="0" err="1" smtClean="0">
              <a:solidFill>
                <a:schemeClr val="bg1"/>
              </a:solidFill>
            </a:endParaRPr>
          </a:p>
        </p:txBody>
      </p:sp>
      <p:sp>
        <p:nvSpPr>
          <p:cNvPr id="33" name="TextBox 32"/>
          <p:cNvSpPr txBox="1"/>
          <p:nvPr/>
        </p:nvSpPr>
        <p:spPr>
          <a:xfrm>
            <a:off x="7409735" y="2779027"/>
            <a:ext cx="1511808" cy="369332"/>
          </a:xfrm>
          <a:prstGeom prst="rect">
            <a:avLst/>
          </a:prstGeom>
          <a:noFill/>
        </p:spPr>
        <p:txBody>
          <a:bodyPr wrap="square" rtlCol="0">
            <a:spAutoFit/>
          </a:bodyPr>
          <a:lstStyle/>
          <a:p>
            <a:r>
              <a:rPr lang="en-IE" dirty="0" smtClean="0">
                <a:solidFill>
                  <a:schemeClr val="bg1"/>
                </a:solidFill>
              </a:rPr>
              <a:t>Diseases</a:t>
            </a:r>
            <a:endParaRPr lang="en-IE" dirty="0">
              <a:solidFill>
                <a:schemeClr val="bg1"/>
              </a:solidFill>
            </a:endParaRPr>
          </a:p>
        </p:txBody>
      </p:sp>
      <p:sp>
        <p:nvSpPr>
          <p:cNvPr id="42" name="TextBox 41"/>
          <p:cNvSpPr txBox="1"/>
          <p:nvPr/>
        </p:nvSpPr>
        <p:spPr>
          <a:xfrm>
            <a:off x="963355" y="1444503"/>
            <a:ext cx="1511808" cy="369332"/>
          </a:xfrm>
          <a:prstGeom prst="rect">
            <a:avLst/>
          </a:prstGeom>
          <a:noFill/>
        </p:spPr>
        <p:txBody>
          <a:bodyPr wrap="square" rtlCol="0">
            <a:spAutoFit/>
          </a:bodyPr>
          <a:lstStyle/>
          <a:p>
            <a:r>
              <a:rPr lang="en-IE" dirty="0">
                <a:solidFill>
                  <a:schemeClr val="bg1"/>
                </a:solidFill>
              </a:rPr>
              <a:t>:</a:t>
            </a:r>
            <a:r>
              <a:rPr lang="en-IE" dirty="0" smtClean="0">
                <a:solidFill>
                  <a:schemeClr val="bg1"/>
                </a:solidFill>
              </a:rPr>
              <a:t>Protein</a:t>
            </a:r>
            <a:endParaRPr lang="en-IE" dirty="0">
              <a:solidFill>
                <a:schemeClr val="bg1"/>
              </a:solidFill>
            </a:endParaRPr>
          </a:p>
        </p:txBody>
      </p:sp>
      <p:sp>
        <p:nvSpPr>
          <p:cNvPr id="43" name="TextBox 42"/>
          <p:cNvSpPr txBox="1"/>
          <p:nvPr/>
        </p:nvSpPr>
        <p:spPr>
          <a:xfrm>
            <a:off x="3520959" y="1628158"/>
            <a:ext cx="1511808" cy="369332"/>
          </a:xfrm>
          <a:prstGeom prst="rect">
            <a:avLst/>
          </a:prstGeom>
          <a:noFill/>
        </p:spPr>
        <p:txBody>
          <a:bodyPr wrap="square" rtlCol="0">
            <a:spAutoFit/>
          </a:bodyPr>
          <a:lstStyle/>
          <a:p>
            <a:r>
              <a:rPr lang="en-IE" dirty="0">
                <a:solidFill>
                  <a:schemeClr val="bg1"/>
                </a:solidFill>
              </a:rPr>
              <a:t>:</a:t>
            </a:r>
            <a:r>
              <a:rPr lang="en-IE" dirty="0" smtClean="0">
                <a:solidFill>
                  <a:schemeClr val="bg1"/>
                </a:solidFill>
              </a:rPr>
              <a:t>Molecule</a:t>
            </a:r>
            <a:endParaRPr lang="en-IE" dirty="0">
              <a:solidFill>
                <a:schemeClr val="bg1"/>
              </a:solidFill>
            </a:endParaRPr>
          </a:p>
        </p:txBody>
      </p:sp>
      <p:sp>
        <p:nvSpPr>
          <p:cNvPr id="44" name="TextBox 43"/>
          <p:cNvSpPr txBox="1"/>
          <p:nvPr/>
        </p:nvSpPr>
        <p:spPr>
          <a:xfrm>
            <a:off x="5617509" y="3412862"/>
            <a:ext cx="1511808" cy="369332"/>
          </a:xfrm>
          <a:prstGeom prst="rect">
            <a:avLst/>
          </a:prstGeom>
          <a:noFill/>
        </p:spPr>
        <p:txBody>
          <a:bodyPr wrap="square" rtlCol="0">
            <a:spAutoFit/>
          </a:bodyPr>
          <a:lstStyle/>
          <a:p>
            <a:r>
              <a:rPr lang="en-IE" dirty="0">
                <a:solidFill>
                  <a:schemeClr val="bg1"/>
                </a:solidFill>
              </a:rPr>
              <a:t>:</a:t>
            </a:r>
            <a:r>
              <a:rPr lang="en-IE" dirty="0" smtClean="0">
                <a:solidFill>
                  <a:schemeClr val="bg1"/>
                </a:solidFill>
              </a:rPr>
              <a:t>Gene</a:t>
            </a:r>
            <a:endParaRPr lang="en-IE" dirty="0">
              <a:solidFill>
                <a:schemeClr val="bg1"/>
              </a:solidFill>
            </a:endParaRPr>
          </a:p>
        </p:txBody>
      </p:sp>
      <p:sp>
        <p:nvSpPr>
          <p:cNvPr id="45" name="TextBox 44"/>
          <p:cNvSpPr txBox="1"/>
          <p:nvPr/>
        </p:nvSpPr>
        <p:spPr>
          <a:xfrm>
            <a:off x="7552943" y="3825237"/>
            <a:ext cx="1511808" cy="369332"/>
          </a:xfrm>
          <a:prstGeom prst="rect">
            <a:avLst/>
          </a:prstGeom>
          <a:noFill/>
        </p:spPr>
        <p:txBody>
          <a:bodyPr wrap="square" rtlCol="0">
            <a:spAutoFit/>
          </a:bodyPr>
          <a:lstStyle/>
          <a:p>
            <a:r>
              <a:rPr lang="en-IE" dirty="0">
                <a:solidFill>
                  <a:schemeClr val="bg1"/>
                </a:solidFill>
              </a:rPr>
              <a:t>:</a:t>
            </a:r>
            <a:r>
              <a:rPr lang="en-IE" dirty="0" smtClean="0">
                <a:solidFill>
                  <a:schemeClr val="bg1"/>
                </a:solidFill>
              </a:rPr>
              <a:t>Disease</a:t>
            </a:r>
            <a:endParaRPr lang="en-IE" dirty="0">
              <a:solidFill>
                <a:schemeClr val="bg1"/>
              </a:solidFill>
            </a:endParaRPr>
          </a:p>
        </p:txBody>
      </p:sp>
      <p:cxnSp>
        <p:nvCxnSpPr>
          <p:cNvPr id="4" name="Straight Arrow Connector 3"/>
          <p:cNvCxnSpPr/>
          <p:nvPr/>
        </p:nvCxnSpPr>
        <p:spPr bwMode="auto">
          <a:xfrm>
            <a:off x="2684855" y="2308138"/>
            <a:ext cx="671015" cy="35026"/>
          </a:xfrm>
          <a:prstGeom prst="straightConnector1">
            <a:avLst/>
          </a:prstGeom>
          <a:ln>
            <a:solidFill>
              <a:srgbClr val="00B050"/>
            </a:solidFill>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46" name="Straight Arrow Connector 45"/>
          <p:cNvCxnSpPr/>
          <p:nvPr/>
        </p:nvCxnSpPr>
        <p:spPr bwMode="auto">
          <a:xfrm>
            <a:off x="5132832" y="3434722"/>
            <a:ext cx="506938" cy="445008"/>
          </a:xfrm>
          <a:prstGeom prst="straightConnector1">
            <a:avLst/>
          </a:prstGeom>
          <a:ln>
            <a:solidFill>
              <a:schemeClr val="accent2"/>
            </a:solidFill>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50" name="Straight Arrow Connector 49"/>
          <p:cNvCxnSpPr/>
          <p:nvPr/>
        </p:nvCxnSpPr>
        <p:spPr bwMode="auto">
          <a:xfrm>
            <a:off x="7122414" y="4731443"/>
            <a:ext cx="463295" cy="0"/>
          </a:xfrm>
          <a:prstGeom prst="straightConnector1">
            <a:avLst/>
          </a:prstGeom>
          <a:ln>
            <a:solidFill>
              <a:srgbClr val="FF0000"/>
            </a:solidFill>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57" name="Straight Arrow Connector 56"/>
          <p:cNvCxnSpPr/>
          <p:nvPr/>
        </p:nvCxnSpPr>
        <p:spPr bwMode="auto">
          <a:xfrm>
            <a:off x="2815391" y="2707473"/>
            <a:ext cx="335507" cy="0"/>
          </a:xfrm>
          <a:prstGeom prst="straightConnector1">
            <a:avLst/>
          </a:prstGeom>
          <a:ln>
            <a:solidFill>
              <a:srgbClr val="00B050"/>
            </a:solidFill>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59" name="Straight Arrow Connector 58"/>
          <p:cNvCxnSpPr/>
          <p:nvPr/>
        </p:nvCxnSpPr>
        <p:spPr bwMode="auto">
          <a:xfrm>
            <a:off x="2696723" y="3225987"/>
            <a:ext cx="454175" cy="31951"/>
          </a:xfrm>
          <a:prstGeom prst="straightConnector1">
            <a:avLst/>
          </a:prstGeom>
          <a:ln>
            <a:solidFill>
              <a:schemeClr val="accent2"/>
            </a:solidFill>
            <a:headEnd type="arrow" w="med" len="med"/>
            <a:tailEnd type="none"/>
          </a:ln>
        </p:spPr>
        <p:style>
          <a:lnRef idx="3">
            <a:schemeClr val="accent6"/>
          </a:lnRef>
          <a:fillRef idx="0">
            <a:schemeClr val="accent6"/>
          </a:fillRef>
          <a:effectRef idx="2">
            <a:schemeClr val="accent6"/>
          </a:effectRef>
          <a:fontRef idx="minor">
            <a:schemeClr val="tx1"/>
          </a:fontRef>
        </p:style>
      </p:cxnSp>
      <p:cxnSp>
        <p:nvCxnSpPr>
          <p:cNvPr id="61" name="Straight Arrow Connector 60"/>
          <p:cNvCxnSpPr/>
          <p:nvPr/>
        </p:nvCxnSpPr>
        <p:spPr bwMode="auto">
          <a:xfrm>
            <a:off x="2521660" y="3502666"/>
            <a:ext cx="773250" cy="130225"/>
          </a:xfrm>
          <a:prstGeom prst="straightConnector1">
            <a:avLst/>
          </a:prstGeom>
          <a:ln>
            <a:solidFill>
              <a:schemeClr val="accent2"/>
            </a:solidFill>
            <a:headEnd type="arrow" w="med" len="med"/>
            <a:tailEnd type="none"/>
          </a:ln>
        </p:spPr>
        <p:style>
          <a:lnRef idx="3">
            <a:schemeClr val="accent6"/>
          </a:lnRef>
          <a:fillRef idx="0">
            <a:schemeClr val="accent6"/>
          </a:fillRef>
          <a:effectRef idx="2">
            <a:schemeClr val="accent6"/>
          </a:effectRef>
          <a:fontRef idx="minor">
            <a:schemeClr val="tx1"/>
          </a:fontRef>
        </p:style>
      </p:cxnSp>
      <p:cxnSp>
        <p:nvCxnSpPr>
          <p:cNvPr id="65" name="Straight Arrow Connector 64"/>
          <p:cNvCxnSpPr/>
          <p:nvPr/>
        </p:nvCxnSpPr>
        <p:spPr bwMode="auto">
          <a:xfrm>
            <a:off x="4879363" y="3702347"/>
            <a:ext cx="506938" cy="445008"/>
          </a:xfrm>
          <a:prstGeom prst="straightConnector1">
            <a:avLst/>
          </a:prstGeom>
          <a:ln>
            <a:solidFill>
              <a:srgbClr val="FF0000"/>
            </a:solidFill>
            <a:headEnd type="arrow" w="med" len="med"/>
            <a:tailEnd type="none"/>
          </a:ln>
        </p:spPr>
        <p:style>
          <a:lnRef idx="3">
            <a:schemeClr val="accent6"/>
          </a:lnRef>
          <a:fillRef idx="0">
            <a:schemeClr val="accent6"/>
          </a:fillRef>
          <a:effectRef idx="2">
            <a:schemeClr val="accent6"/>
          </a:effectRef>
          <a:fontRef idx="minor">
            <a:schemeClr val="tx1"/>
          </a:fontRef>
        </p:style>
      </p:cxnSp>
      <p:cxnSp>
        <p:nvCxnSpPr>
          <p:cNvPr id="66" name="Straight Arrow Connector 65"/>
          <p:cNvCxnSpPr/>
          <p:nvPr/>
        </p:nvCxnSpPr>
        <p:spPr bwMode="auto">
          <a:xfrm>
            <a:off x="4641957" y="3879730"/>
            <a:ext cx="600218" cy="517081"/>
          </a:xfrm>
          <a:prstGeom prst="straightConnector1">
            <a:avLst/>
          </a:prstGeom>
          <a:ln>
            <a:solidFill>
              <a:schemeClr val="accent2"/>
            </a:solidFill>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68" name="Straight Arrow Connector 67"/>
          <p:cNvCxnSpPr/>
          <p:nvPr/>
        </p:nvCxnSpPr>
        <p:spPr bwMode="auto">
          <a:xfrm flipH="1">
            <a:off x="7064595" y="4951421"/>
            <a:ext cx="521114" cy="0"/>
          </a:xfrm>
          <a:prstGeom prst="straightConnector1">
            <a:avLst/>
          </a:prstGeom>
          <a:ln>
            <a:solidFill>
              <a:schemeClr val="accent2">
                <a:lumMod val="60000"/>
                <a:lumOff val="40000"/>
              </a:schemeClr>
            </a:solidFill>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71" name="Straight Arrow Connector 70"/>
          <p:cNvCxnSpPr/>
          <p:nvPr/>
        </p:nvCxnSpPr>
        <p:spPr bwMode="auto">
          <a:xfrm flipH="1" flipV="1">
            <a:off x="7122414" y="4495948"/>
            <a:ext cx="496871" cy="13642"/>
          </a:xfrm>
          <a:prstGeom prst="straightConnector1">
            <a:avLst/>
          </a:prstGeom>
          <a:ln>
            <a:solidFill>
              <a:schemeClr val="accent2">
                <a:lumMod val="60000"/>
                <a:lumOff val="40000"/>
              </a:schemeClr>
            </a:solidFill>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60" name="Oval 59"/>
          <p:cNvSpPr/>
          <p:nvPr/>
        </p:nvSpPr>
        <p:spPr bwMode="auto">
          <a:xfrm>
            <a:off x="841721" y="2499012"/>
            <a:ext cx="685800" cy="647700"/>
          </a:xfrm>
          <a:prstGeom prst="ellipse">
            <a:avLst/>
          </a:prstGeom>
          <a:solidFill>
            <a:srgbClr val="00B050"/>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000" b="1" dirty="0" err="1" smtClean="0">
                <a:solidFill>
                  <a:srgbClr val="FFFF00"/>
                </a:solidFill>
              </a:rPr>
              <a:t>Uniprot</a:t>
            </a:r>
            <a:endParaRPr lang="en-IE" sz="1000" b="1" dirty="0">
              <a:solidFill>
                <a:srgbClr val="FFFF00"/>
              </a:solidFill>
            </a:endParaRPr>
          </a:p>
        </p:txBody>
      </p:sp>
      <p:sp>
        <p:nvSpPr>
          <p:cNvPr id="62" name="Oval 61"/>
          <p:cNvSpPr/>
          <p:nvPr/>
        </p:nvSpPr>
        <p:spPr bwMode="auto">
          <a:xfrm>
            <a:off x="1768976" y="2308138"/>
            <a:ext cx="685800" cy="647700"/>
          </a:xfrm>
          <a:prstGeom prst="ellipse">
            <a:avLst/>
          </a:prstGeom>
          <a:solidFill>
            <a:srgbClr val="00B050"/>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000" b="1" dirty="0" smtClean="0">
                <a:solidFill>
                  <a:srgbClr val="FFFF00"/>
                </a:solidFill>
              </a:rPr>
              <a:t>PDB</a:t>
            </a:r>
            <a:endParaRPr lang="en-IE" sz="1000" b="1" dirty="0">
              <a:solidFill>
                <a:srgbClr val="FFFF00"/>
              </a:solidFill>
            </a:endParaRPr>
          </a:p>
        </p:txBody>
      </p:sp>
      <p:sp>
        <p:nvSpPr>
          <p:cNvPr id="63" name="Oval 62"/>
          <p:cNvSpPr/>
          <p:nvPr/>
        </p:nvSpPr>
        <p:spPr bwMode="auto">
          <a:xfrm>
            <a:off x="635642" y="2985191"/>
            <a:ext cx="685800" cy="647700"/>
          </a:xfrm>
          <a:prstGeom prst="ellipse">
            <a:avLst/>
          </a:prstGeom>
          <a:solidFill>
            <a:srgbClr val="00B050"/>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000" b="1" dirty="0" err="1" smtClean="0">
                <a:solidFill>
                  <a:srgbClr val="FFFF00"/>
                </a:solidFill>
              </a:rPr>
              <a:t>Pfam</a:t>
            </a:r>
            <a:endParaRPr lang="en-IE" sz="1000" b="1" dirty="0">
              <a:solidFill>
                <a:srgbClr val="FFFF00"/>
              </a:solidFill>
            </a:endParaRPr>
          </a:p>
        </p:txBody>
      </p:sp>
      <p:sp>
        <p:nvSpPr>
          <p:cNvPr id="64" name="Oval 63"/>
          <p:cNvSpPr/>
          <p:nvPr/>
        </p:nvSpPr>
        <p:spPr bwMode="auto">
          <a:xfrm>
            <a:off x="1253820" y="2949828"/>
            <a:ext cx="685800" cy="647700"/>
          </a:xfrm>
          <a:prstGeom prst="ellipse">
            <a:avLst/>
          </a:prstGeom>
          <a:solidFill>
            <a:srgbClr val="00B050"/>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000" b="1" dirty="0" smtClean="0">
                <a:solidFill>
                  <a:srgbClr val="FFFF00"/>
                </a:solidFill>
              </a:rPr>
              <a:t>PROSITE</a:t>
            </a:r>
            <a:endParaRPr lang="en-IE" sz="1000" b="1" dirty="0">
              <a:solidFill>
                <a:srgbClr val="FFFF00"/>
              </a:solidFill>
            </a:endParaRPr>
          </a:p>
        </p:txBody>
      </p:sp>
      <p:sp>
        <p:nvSpPr>
          <p:cNvPr id="67" name="Oval 66"/>
          <p:cNvSpPr/>
          <p:nvPr/>
        </p:nvSpPr>
        <p:spPr bwMode="auto">
          <a:xfrm>
            <a:off x="1770313" y="2744389"/>
            <a:ext cx="685800" cy="647700"/>
          </a:xfrm>
          <a:prstGeom prst="ellipse">
            <a:avLst/>
          </a:prstGeom>
          <a:solidFill>
            <a:srgbClr val="00B050"/>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000" b="1" dirty="0" err="1" smtClean="0">
                <a:solidFill>
                  <a:srgbClr val="FFFF00"/>
                </a:solidFill>
              </a:rPr>
              <a:t>ProDom</a:t>
            </a:r>
            <a:endParaRPr lang="en-IE" sz="1000" b="1" dirty="0">
              <a:solidFill>
                <a:srgbClr val="FFFF00"/>
              </a:solidFill>
            </a:endParaRPr>
          </a:p>
        </p:txBody>
      </p:sp>
      <p:sp>
        <p:nvSpPr>
          <p:cNvPr id="69" name="Oval 68"/>
          <p:cNvSpPr/>
          <p:nvPr/>
        </p:nvSpPr>
        <p:spPr bwMode="auto">
          <a:xfrm>
            <a:off x="1295400" y="1964837"/>
            <a:ext cx="685800" cy="647700"/>
          </a:xfrm>
          <a:prstGeom prst="ellipse">
            <a:avLst/>
          </a:prstGeom>
          <a:solidFill>
            <a:srgbClr val="00B050"/>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000" b="1" dirty="0" err="1" smtClean="0">
                <a:solidFill>
                  <a:srgbClr val="FFFF00"/>
                </a:solidFill>
              </a:rPr>
              <a:t>Uniref</a:t>
            </a:r>
            <a:endParaRPr lang="en-IE" sz="1000" b="1" dirty="0">
              <a:solidFill>
                <a:srgbClr val="FFFF00"/>
              </a:solidFill>
            </a:endParaRPr>
          </a:p>
        </p:txBody>
      </p:sp>
      <p:sp>
        <p:nvSpPr>
          <p:cNvPr id="70" name="Oval 69"/>
          <p:cNvSpPr/>
          <p:nvPr/>
        </p:nvSpPr>
        <p:spPr bwMode="auto">
          <a:xfrm>
            <a:off x="609600" y="2035315"/>
            <a:ext cx="685800" cy="647700"/>
          </a:xfrm>
          <a:prstGeom prst="ellipse">
            <a:avLst/>
          </a:prstGeom>
          <a:solidFill>
            <a:srgbClr val="00B050"/>
          </a:solidFill>
          <a:ln>
            <a:solidFill>
              <a:srgbClr val="00B05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000" b="1" dirty="0" err="1" smtClean="0">
                <a:solidFill>
                  <a:srgbClr val="FFFF00"/>
                </a:solidFill>
              </a:rPr>
              <a:t>UniPark</a:t>
            </a:r>
            <a:endParaRPr lang="en-IE" sz="1000" b="1" dirty="0">
              <a:solidFill>
                <a:srgbClr val="FFFF00"/>
              </a:solidFill>
            </a:endParaRPr>
          </a:p>
        </p:txBody>
      </p:sp>
      <p:sp>
        <p:nvSpPr>
          <p:cNvPr id="72" name="Oval 71"/>
          <p:cNvSpPr/>
          <p:nvPr/>
        </p:nvSpPr>
        <p:spPr bwMode="auto">
          <a:xfrm>
            <a:off x="3890705" y="2163331"/>
            <a:ext cx="615791" cy="609600"/>
          </a:xfrm>
          <a:prstGeom prst="ellipse">
            <a:avLst/>
          </a:prstGeom>
          <a:solidFill>
            <a:srgbClr val="333399"/>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200" b="1" dirty="0" smtClean="0">
                <a:solidFill>
                  <a:srgbClr val="FFFF00"/>
                </a:solidFill>
              </a:rPr>
              <a:t>Daily</a:t>
            </a:r>
          </a:p>
          <a:p>
            <a:pPr algn="ctr"/>
            <a:r>
              <a:rPr lang="en-IE" sz="1200" b="1" dirty="0" smtClean="0">
                <a:solidFill>
                  <a:srgbClr val="FFFF00"/>
                </a:solidFill>
              </a:rPr>
              <a:t>med</a:t>
            </a:r>
          </a:p>
        </p:txBody>
      </p:sp>
      <p:sp>
        <p:nvSpPr>
          <p:cNvPr id="73" name="Oval 72"/>
          <p:cNvSpPr/>
          <p:nvPr/>
        </p:nvSpPr>
        <p:spPr bwMode="auto">
          <a:xfrm>
            <a:off x="3409729" y="2389645"/>
            <a:ext cx="615791" cy="609600"/>
          </a:xfrm>
          <a:prstGeom prst="ellipse">
            <a:avLst/>
          </a:prstGeom>
          <a:solidFill>
            <a:srgbClr val="333399"/>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200" b="1" dirty="0" smtClean="0">
                <a:solidFill>
                  <a:srgbClr val="FFFF00"/>
                </a:solidFill>
              </a:rPr>
              <a:t>Drug</a:t>
            </a:r>
          </a:p>
          <a:p>
            <a:pPr algn="ctr"/>
            <a:r>
              <a:rPr lang="en-IE" sz="1200" b="1" dirty="0" smtClean="0">
                <a:solidFill>
                  <a:srgbClr val="FFFF00"/>
                </a:solidFill>
              </a:rPr>
              <a:t>Bank</a:t>
            </a:r>
          </a:p>
        </p:txBody>
      </p:sp>
      <p:sp>
        <p:nvSpPr>
          <p:cNvPr id="74" name="Oval 73"/>
          <p:cNvSpPr/>
          <p:nvPr/>
        </p:nvSpPr>
        <p:spPr bwMode="auto">
          <a:xfrm>
            <a:off x="4310792" y="2443563"/>
            <a:ext cx="615791" cy="609600"/>
          </a:xfrm>
          <a:prstGeom prst="ellipse">
            <a:avLst/>
          </a:prstGeom>
          <a:solidFill>
            <a:srgbClr val="333399"/>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200" b="1" dirty="0" err="1" smtClean="0">
                <a:solidFill>
                  <a:srgbClr val="FFFF00"/>
                </a:solidFill>
              </a:rPr>
              <a:t>ChemBL</a:t>
            </a:r>
            <a:endParaRPr lang="en-IE" sz="1200" b="1" dirty="0" smtClean="0">
              <a:solidFill>
                <a:srgbClr val="FFFF00"/>
              </a:solidFill>
            </a:endParaRPr>
          </a:p>
        </p:txBody>
      </p:sp>
      <p:sp>
        <p:nvSpPr>
          <p:cNvPr id="75" name="Oval 74"/>
          <p:cNvSpPr/>
          <p:nvPr/>
        </p:nvSpPr>
        <p:spPr bwMode="auto">
          <a:xfrm>
            <a:off x="3427314" y="2893066"/>
            <a:ext cx="615791" cy="609600"/>
          </a:xfrm>
          <a:prstGeom prst="ellipse">
            <a:avLst/>
          </a:prstGeom>
          <a:solidFill>
            <a:srgbClr val="333399"/>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200" b="1" dirty="0" smtClean="0">
                <a:solidFill>
                  <a:srgbClr val="FFFF00"/>
                </a:solidFill>
              </a:rPr>
              <a:t>Pub</a:t>
            </a:r>
          </a:p>
          <a:p>
            <a:pPr algn="ctr"/>
            <a:r>
              <a:rPr lang="en-IE" sz="1200" b="1" dirty="0" err="1" smtClean="0">
                <a:solidFill>
                  <a:srgbClr val="FFFF00"/>
                </a:solidFill>
              </a:rPr>
              <a:t>Chem</a:t>
            </a:r>
            <a:endParaRPr lang="en-IE" sz="1200" b="1" dirty="0" smtClean="0">
              <a:solidFill>
                <a:srgbClr val="FFFF00"/>
              </a:solidFill>
            </a:endParaRPr>
          </a:p>
        </p:txBody>
      </p:sp>
      <p:sp>
        <p:nvSpPr>
          <p:cNvPr id="76" name="Oval 75"/>
          <p:cNvSpPr/>
          <p:nvPr/>
        </p:nvSpPr>
        <p:spPr bwMode="auto">
          <a:xfrm>
            <a:off x="4000757" y="2934889"/>
            <a:ext cx="615791" cy="609600"/>
          </a:xfrm>
          <a:prstGeom prst="ellipse">
            <a:avLst/>
          </a:prstGeom>
          <a:solidFill>
            <a:srgbClr val="333399"/>
          </a:solidFill>
          <a:ln>
            <a:solidFill>
              <a:schemeClr val="accent2"/>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200" b="1" dirty="0" smtClean="0">
                <a:solidFill>
                  <a:srgbClr val="FFFF00"/>
                </a:solidFill>
              </a:rPr>
              <a:t>KEGG</a:t>
            </a:r>
          </a:p>
        </p:txBody>
      </p:sp>
      <p:sp>
        <p:nvSpPr>
          <p:cNvPr id="77" name="Oval 76"/>
          <p:cNvSpPr/>
          <p:nvPr/>
        </p:nvSpPr>
        <p:spPr bwMode="auto">
          <a:xfrm>
            <a:off x="6262572" y="4806152"/>
            <a:ext cx="615791" cy="609600"/>
          </a:xfrm>
          <a:prstGeom prst="ellipse">
            <a:avLst/>
          </a:prstGeom>
          <a:solidFill>
            <a:srgbClr val="FF0000"/>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100" b="1" dirty="0" smtClean="0">
                <a:solidFill>
                  <a:srgbClr val="FFFF00"/>
                </a:solidFill>
              </a:rPr>
              <a:t>Gene </a:t>
            </a:r>
          </a:p>
          <a:p>
            <a:pPr algn="ctr"/>
            <a:r>
              <a:rPr lang="en-IE" sz="1100" b="1" dirty="0" smtClean="0">
                <a:solidFill>
                  <a:srgbClr val="FFFF00"/>
                </a:solidFill>
              </a:rPr>
              <a:t>Ontology</a:t>
            </a:r>
          </a:p>
        </p:txBody>
      </p:sp>
      <p:sp>
        <p:nvSpPr>
          <p:cNvPr id="78" name="Oval 77"/>
          <p:cNvSpPr/>
          <p:nvPr/>
        </p:nvSpPr>
        <p:spPr bwMode="auto">
          <a:xfrm>
            <a:off x="5681421" y="4779971"/>
            <a:ext cx="615791" cy="609600"/>
          </a:xfrm>
          <a:prstGeom prst="ellipse">
            <a:avLst/>
          </a:prstGeom>
          <a:solidFill>
            <a:srgbClr val="FF0000"/>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100" b="1" dirty="0" err="1" smtClean="0">
                <a:solidFill>
                  <a:srgbClr val="FFFF00"/>
                </a:solidFill>
              </a:rPr>
              <a:t>GeneID</a:t>
            </a:r>
            <a:endParaRPr lang="en-IE" sz="1100" b="1" dirty="0" smtClean="0">
              <a:solidFill>
                <a:srgbClr val="FFFF00"/>
              </a:solidFill>
            </a:endParaRPr>
          </a:p>
        </p:txBody>
      </p:sp>
      <p:sp>
        <p:nvSpPr>
          <p:cNvPr id="79" name="Oval 78"/>
          <p:cNvSpPr/>
          <p:nvPr/>
        </p:nvSpPr>
        <p:spPr bwMode="auto">
          <a:xfrm>
            <a:off x="5329151" y="4341821"/>
            <a:ext cx="615791" cy="609600"/>
          </a:xfrm>
          <a:prstGeom prst="ellipse">
            <a:avLst/>
          </a:prstGeom>
          <a:solidFill>
            <a:srgbClr val="FF0000"/>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100" b="1" dirty="0" err="1" smtClean="0">
                <a:solidFill>
                  <a:srgbClr val="FFFF00"/>
                </a:solidFill>
              </a:rPr>
              <a:t>Affy</a:t>
            </a:r>
            <a:endParaRPr lang="en-IE" sz="1100" b="1" dirty="0" smtClean="0">
              <a:solidFill>
                <a:srgbClr val="FFFF00"/>
              </a:solidFill>
            </a:endParaRPr>
          </a:p>
          <a:p>
            <a:pPr algn="ctr"/>
            <a:r>
              <a:rPr lang="en-IE" sz="1100" b="1" dirty="0" err="1" smtClean="0">
                <a:solidFill>
                  <a:srgbClr val="FFFF00"/>
                </a:solidFill>
              </a:rPr>
              <a:t>metrix</a:t>
            </a:r>
            <a:endParaRPr lang="en-IE" sz="1100" b="1" dirty="0" smtClean="0">
              <a:solidFill>
                <a:srgbClr val="FFFF00"/>
              </a:solidFill>
            </a:endParaRPr>
          </a:p>
        </p:txBody>
      </p:sp>
      <p:sp>
        <p:nvSpPr>
          <p:cNvPr id="80" name="Oval 79"/>
          <p:cNvSpPr/>
          <p:nvPr/>
        </p:nvSpPr>
        <p:spPr bwMode="auto">
          <a:xfrm>
            <a:off x="6242606" y="4147355"/>
            <a:ext cx="615791" cy="609600"/>
          </a:xfrm>
          <a:prstGeom prst="ellipse">
            <a:avLst/>
          </a:prstGeom>
          <a:solidFill>
            <a:srgbClr val="FF0000"/>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100" b="1" dirty="0" smtClean="0">
                <a:solidFill>
                  <a:srgbClr val="FFFF00"/>
                </a:solidFill>
              </a:rPr>
              <a:t>Homo</a:t>
            </a:r>
          </a:p>
          <a:p>
            <a:pPr algn="ctr"/>
            <a:r>
              <a:rPr lang="en-IE" sz="1100" b="1" dirty="0" smtClean="0">
                <a:solidFill>
                  <a:srgbClr val="FFFF00"/>
                </a:solidFill>
              </a:rPr>
              <a:t>gene</a:t>
            </a:r>
          </a:p>
        </p:txBody>
      </p:sp>
      <p:sp>
        <p:nvSpPr>
          <p:cNvPr id="81" name="Oval 80"/>
          <p:cNvSpPr/>
          <p:nvPr/>
        </p:nvSpPr>
        <p:spPr bwMode="auto">
          <a:xfrm>
            <a:off x="5757622" y="3877859"/>
            <a:ext cx="615791" cy="609600"/>
          </a:xfrm>
          <a:prstGeom prst="ellipse">
            <a:avLst/>
          </a:prstGeom>
          <a:solidFill>
            <a:srgbClr val="FF0000"/>
          </a:solidFill>
          <a:ln>
            <a:solidFill>
              <a:srgbClr val="FF0000"/>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100" dirty="0" smtClean="0">
                <a:solidFill>
                  <a:srgbClr val="FFFF00"/>
                </a:solidFill>
              </a:rPr>
              <a:t>MGI</a:t>
            </a:r>
          </a:p>
        </p:txBody>
      </p:sp>
      <p:sp>
        <p:nvSpPr>
          <p:cNvPr id="82" name="Oval 81"/>
          <p:cNvSpPr/>
          <p:nvPr/>
        </p:nvSpPr>
        <p:spPr bwMode="auto">
          <a:xfrm>
            <a:off x="8134301" y="4281563"/>
            <a:ext cx="615791" cy="609600"/>
          </a:xfrm>
          <a:prstGeom prst="ellipse">
            <a:avLst/>
          </a:prstGeom>
          <a:solidFill>
            <a:schemeClr val="accent2">
              <a:lumMod val="60000"/>
              <a:lumOff val="40000"/>
            </a:schemeClr>
          </a:solidFill>
          <a:ln>
            <a:solidFill>
              <a:schemeClr val="accent2">
                <a:lumMod val="60000"/>
                <a:lumOff val="40000"/>
              </a:schemeClr>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200" b="1" dirty="0" err="1" smtClean="0">
                <a:solidFill>
                  <a:srgbClr val="FFFF00"/>
                </a:solidFill>
              </a:rPr>
              <a:t>Disea</a:t>
            </a:r>
            <a:endParaRPr lang="en-IE" sz="1200" b="1" dirty="0" smtClean="0">
              <a:solidFill>
                <a:srgbClr val="FFFF00"/>
              </a:solidFill>
            </a:endParaRPr>
          </a:p>
          <a:p>
            <a:pPr algn="ctr"/>
            <a:r>
              <a:rPr lang="en-IE" sz="1200" b="1" dirty="0" smtClean="0">
                <a:solidFill>
                  <a:srgbClr val="FFFF00"/>
                </a:solidFill>
              </a:rPr>
              <a:t>some</a:t>
            </a:r>
          </a:p>
        </p:txBody>
      </p:sp>
      <p:sp>
        <p:nvSpPr>
          <p:cNvPr id="83" name="Oval 82"/>
          <p:cNvSpPr/>
          <p:nvPr/>
        </p:nvSpPr>
        <p:spPr bwMode="auto">
          <a:xfrm>
            <a:off x="7677102" y="4575266"/>
            <a:ext cx="615791" cy="609600"/>
          </a:xfrm>
          <a:prstGeom prst="ellipse">
            <a:avLst/>
          </a:prstGeom>
          <a:solidFill>
            <a:schemeClr val="accent2">
              <a:lumMod val="60000"/>
              <a:lumOff val="40000"/>
            </a:schemeClr>
          </a:solidFill>
          <a:ln>
            <a:solidFill>
              <a:schemeClr val="accent2">
                <a:lumMod val="60000"/>
                <a:lumOff val="40000"/>
              </a:schemeClr>
            </a:solidFill>
            <a:headEnd type="none" w="med" len="med"/>
            <a:tailEnd type="none"/>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IE" sz="1200" b="1" dirty="0" smtClean="0">
                <a:solidFill>
                  <a:srgbClr val="FFFF00"/>
                </a:solidFill>
              </a:rPr>
              <a:t>SIDER</a:t>
            </a:r>
          </a:p>
        </p:txBody>
      </p:sp>
    </p:spTree>
    <p:extLst>
      <p:ext uri="{BB962C8B-B14F-4D97-AF65-F5344CB8AC3E}">
        <p14:creationId xmlns="" xmlns:p14="http://schemas.microsoft.com/office/powerpoint/2010/main" val="24667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2- Possible Solutions</a:t>
            </a:r>
            <a:endParaRPr lang="en-IE" dirty="0"/>
          </a:p>
        </p:txBody>
      </p:sp>
      <p:sp>
        <p:nvSpPr>
          <p:cNvPr id="3" name="Content Placeholder 2"/>
          <p:cNvSpPr>
            <a:spLocks noGrp="1"/>
          </p:cNvSpPr>
          <p:nvPr>
            <p:ph idx="1"/>
          </p:nvPr>
        </p:nvSpPr>
        <p:spPr/>
        <p:txBody>
          <a:bodyPr/>
          <a:lstStyle/>
          <a:p>
            <a:pPr>
              <a:buFont typeface="Arial" pitchFamily="34" charset="0"/>
              <a:buChar char="•"/>
            </a:pPr>
            <a:r>
              <a:rPr lang="en-US" sz="2500" dirty="0" smtClean="0"/>
              <a:t>To assemble queries over multiple graphs at multiple endpoints, either: </a:t>
            </a:r>
          </a:p>
          <a:p>
            <a:pPr>
              <a:buFont typeface="Arial" pitchFamily="34" charset="0"/>
              <a:buChar char="•"/>
            </a:pPr>
            <a:endParaRPr lang="en-US" sz="2100" dirty="0" smtClean="0"/>
          </a:p>
          <a:p>
            <a:pPr>
              <a:buFont typeface="Arial" pitchFamily="34" charset="0"/>
              <a:buChar char="•"/>
            </a:pPr>
            <a:r>
              <a:rPr lang="en-US" dirty="0" smtClean="0">
                <a:solidFill>
                  <a:srgbClr val="008000"/>
                </a:solidFill>
              </a:rPr>
              <a:t>vocabularies and ontologies are reused, Or </a:t>
            </a:r>
          </a:p>
          <a:p>
            <a:pPr>
              <a:buFont typeface="Arial" pitchFamily="34" charset="0"/>
              <a:buChar char="•"/>
            </a:pPr>
            <a:r>
              <a:rPr lang="en-US" dirty="0" smtClean="0">
                <a:solidFill>
                  <a:srgbClr val="008000"/>
                </a:solidFill>
              </a:rPr>
              <a:t>translation maps between different terminologies are created (</a:t>
            </a:r>
            <a:r>
              <a:rPr lang="en-US" dirty="0" smtClean="0"/>
              <a:t>“</a:t>
            </a:r>
            <a:r>
              <a:rPr lang="en-US" i="1" dirty="0" smtClean="0"/>
              <a:t>a posteriori integration</a:t>
            </a:r>
            <a:r>
              <a:rPr lang="en-US" dirty="0" smtClean="0"/>
              <a:t>”</a:t>
            </a:r>
            <a:r>
              <a:rPr lang="en-US" dirty="0" smtClean="0">
                <a:solidFill>
                  <a:srgbClr val="008000"/>
                </a:solidFill>
              </a:rPr>
              <a:t>) </a:t>
            </a:r>
          </a:p>
          <a:p>
            <a:pPr>
              <a:buNone/>
            </a:pPr>
            <a:endParaRPr lang="en-IE"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95004" y="1270660"/>
          <a:ext cx="9001496" cy="4809506"/>
        </p:xfrm>
        <a:graphic>
          <a:graphicData uri="http://schemas.openxmlformats.org/drawingml/2006/table">
            <a:tbl>
              <a:tblPr/>
              <a:tblGrid>
                <a:gridCol w="4025734"/>
                <a:gridCol w="4975762"/>
              </a:tblGrid>
              <a:tr h="4809506">
                <a:tc>
                  <a:txBody>
                    <a:bodyPr/>
                    <a:lstStyle/>
                    <a:p>
                      <a:endParaRPr lang="en-IE"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endParaRPr lang="en-IE"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51202" name="Picture 2"/>
          <p:cNvPicPr>
            <a:picLocks noChangeAspect="1" noChangeArrowheads="1"/>
          </p:cNvPicPr>
          <p:nvPr/>
        </p:nvPicPr>
        <p:blipFill>
          <a:blip r:embed="rId3" cstate="print"/>
          <a:srcRect/>
          <a:stretch>
            <a:fillRect/>
          </a:stretch>
        </p:blipFill>
        <p:spPr bwMode="auto">
          <a:xfrm>
            <a:off x="178130" y="1413163"/>
            <a:ext cx="3728852" cy="4191989"/>
          </a:xfrm>
          <a:prstGeom prst="rect">
            <a:avLst/>
          </a:prstGeom>
          <a:noFill/>
          <a:ln w="9525">
            <a:noFill/>
            <a:miter lim="800000"/>
            <a:headEnd/>
            <a:tailEnd/>
          </a:ln>
        </p:spPr>
      </p:pic>
      <p:pic>
        <p:nvPicPr>
          <p:cNvPr id="51203" name="Picture 3"/>
          <p:cNvPicPr>
            <a:picLocks noChangeAspect="1" noChangeArrowheads="1"/>
          </p:cNvPicPr>
          <p:nvPr/>
        </p:nvPicPr>
        <p:blipFill>
          <a:blip r:embed="rId4" cstate="print"/>
          <a:srcRect/>
          <a:stretch>
            <a:fillRect/>
          </a:stretch>
        </p:blipFill>
        <p:spPr bwMode="auto">
          <a:xfrm>
            <a:off x="4346366" y="1396152"/>
            <a:ext cx="4648255" cy="4434632"/>
          </a:xfrm>
          <a:prstGeom prst="rect">
            <a:avLst/>
          </a:prstGeom>
          <a:noFill/>
          <a:ln w="9525">
            <a:noFill/>
            <a:miter lim="800000"/>
            <a:headEnd/>
            <a:tailEnd/>
          </a:ln>
        </p:spPr>
      </p:pic>
      <p:sp>
        <p:nvSpPr>
          <p:cNvPr id="10" name="Title 1"/>
          <p:cNvSpPr>
            <a:spLocks noGrp="1"/>
          </p:cNvSpPr>
          <p:nvPr>
            <p:ph type="title"/>
          </p:nvPr>
        </p:nvSpPr>
        <p:spPr>
          <a:xfrm>
            <a:off x="225631" y="152400"/>
            <a:ext cx="8613569" cy="838200"/>
          </a:xfrm>
        </p:spPr>
        <p:txBody>
          <a:bodyPr/>
          <a:lstStyle/>
          <a:p>
            <a:r>
              <a:rPr lang="en-US" dirty="0" smtClean="0"/>
              <a:t>a-priori  </a:t>
            </a:r>
            <a:r>
              <a:rPr lang="en-US" dirty="0" err="1" smtClean="0"/>
              <a:t>v.s</a:t>
            </a:r>
            <a:r>
              <a:rPr lang="en-US" dirty="0" smtClean="0"/>
              <a:t>  a-posteriori  Integration</a:t>
            </a:r>
            <a:endParaRPr lang="en-IE" dirty="0"/>
          </a:p>
        </p:txBody>
      </p:sp>
      <p:sp>
        <p:nvSpPr>
          <p:cNvPr id="12" name="Slide Number Placeholder 11"/>
          <p:cNvSpPr>
            <a:spLocks noGrp="1"/>
          </p:cNvSpPr>
          <p:nvPr>
            <p:ph type="sldNum" sz="quarter" idx="4294967295"/>
          </p:nvPr>
        </p:nvSpPr>
        <p:spPr>
          <a:xfrm>
            <a:off x="4041775" y="6405563"/>
            <a:ext cx="1060450" cy="360362"/>
          </a:xfrm>
          <a:prstGeom prst="rect">
            <a:avLst/>
          </a:prstGeom>
        </p:spPr>
        <p:txBody>
          <a:bodyPr/>
          <a:lstStyle/>
          <a:p>
            <a:fld id="{7A2289B1-03D8-4498-A040-E11F18BB155A}" type="slidenum">
              <a:rPr lang="en-IE" smtClean="0">
                <a:solidFill>
                  <a:schemeClr val="bg1"/>
                </a:solidFill>
              </a:rPr>
              <a:pPr/>
              <a:t>8</a:t>
            </a:fld>
            <a:endParaRPr lang="en-IE"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Cataloguing and Linking</a:t>
            </a:r>
            <a:endParaRPr lang="en-IE" dirty="0"/>
          </a:p>
        </p:txBody>
      </p:sp>
      <p:pic>
        <p:nvPicPr>
          <p:cNvPr id="4" name="Picture 3" descr="C:\Documents and Settings\sana\Desktop\Methodology Architecture for EKAW.jpg"/>
          <p:cNvPicPr/>
          <p:nvPr/>
        </p:nvPicPr>
        <p:blipFill>
          <a:blip r:embed="rId2" cstate="print"/>
          <a:srcRect/>
          <a:stretch>
            <a:fillRect/>
          </a:stretch>
        </p:blipFill>
        <p:spPr bwMode="auto">
          <a:xfrm>
            <a:off x="354847" y="1665019"/>
            <a:ext cx="8529845" cy="3584969"/>
          </a:xfrm>
          <a:prstGeom prst="rect">
            <a:avLst/>
          </a:prstGeom>
          <a:noFill/>
          <a:ln w="9525">
            <a:noFill/>
            <a:miter lim="800000"/>
            <a:headEnd/>
            <a:tailEnd/>
          </a:ln>
        </p:spPr>
      </p:pic>
      <p:sp>
        <p:nvSpPr>
          <p:cNvPr id="6" name="Slide Number Placeholder 5"/>
          <p:cNvSpPr>
            <a:spLocks noGrp="1"/>
          </p:cNvSpPr>
          <p:nvPr>
            <p:ph type="sldNum" sz="quarter" idx="4294967295"/>
          </p:nvPr>
        </p:nvSpPr>
        <p:spPr>
          <a:xfrm>
            <a:off x="4041775" y="6405563"/>
            <a:ext cx="1060450" cy="360362"/>
          </a:xfrm>
          <a:prstGeom prst="rect">
            <a:avLst/>
          </a:prstGeom>
        </p:spPr>
        <p:txBody>
          <a:bodyPr/>
          <a:lstStyle/>
          <a:p>
            <a:fld id="{7A2289B1-03D8-4498-A040-E11F18BB155A}" type="slidenum">
              <a:rPr lang="en-IE" smtClean="0">
                <a:solidFill>
                  <a:schemeClr val="bg1"/>
                </a:solidFill>
              </a:rPr>
              <a:pPr/>
              <a:t>9</a:t>
            </a:fld>
            <a:endParaRPr lang="en-IE">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nsight_MasterTheme">
  <a:themeElements>
    <a:clrScheme name="Insight">
      <a:dk1>
        <a:sysClr val="windowText" lastClr="000000"/>
      </a:dk1>
      <a:lt1>
        <a:sysClr val="window" lastClr="FFFFFF"/>
      </a:lt1>
      <a:dk2>
        <a:srgbClr val="006B94"/>
      </a:dk2>
      <a:lt2>
        <a:srgbClr val="7F8A9A"/>
      </a:lt2>
      <a:accent1>
        <a:srgbClr val="72CAC3"/>
      </a:accent1>
      <a:accent2>
        <a:srgbClr val="92C83E"/>
      </a:accent2>
      <a:accent3>
        <a:srgbClr val="00696A"/>
      </a:accent3>
      <a:accent4>
        <a:srgbClr val="4CB748"/>
      </a:accent4>
      <a:accent5>
        <a:srgbClr val="B0D7E3"/>
      </a:accent5>
      <a:accent6>
        <a:srgbClr val="910045"/>
      </a:accent6>
      <a:hlink>
        <a:srgbClr val="3D5BA9"/>
      </a:hlink>
      <a:folHlink>
        <a:srgbClr val="692C7A"/>
      </a:folHlink>
    </a:clrScheme>
    <a:fontScheme name="Insight">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Insight_MasterTheme</Template>
  <TotalTime>7248</TotalTime>
  <Words>479</Words>
  <Application>Microsoft Office PowerPoint</Application>
  <PresentationFormat>On-screen Show (4:3)</PresentationFormat>
  <Paragraphs>101</Paragraphs>
  <Slides>18</Slides>
  <Notes>5</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Insight_MasterTheme</vt:lpstr>
      <vt:lpstr>Slide 1</vt:lpstr>
      <vt:lpstr>Agenda</vt:lpstr>
      <vt:lpstr>Motivation</vt:lpstr>
      <vt:lpstr>How to deal heterogeneous data?</vt:lpstr>
      <vt:lpstr>We want to query the content, not the source</vt:lpstr>
      <vt:lpstr>A Linked Life Sciences Roadmap</vt:lpstr>
      <vt:lpstr>2- Possible Solutions</vt:lpstr>
      <vt:lpstr>a-priori  v.s  a-posteriori  Integration</vt:lpstr>
      <vt:lpstr>Cataloguing and Linking</vt:lpstr>
      <vt:lpstr>Describing DataSets- an Extract from Catalogue</vt:lpstr>
      <vt:lpstr>Extending Catalogue – Metadata &amp; Provenance</vt:lpstr>
      <vt:lpstr>Slide 12</vt:lpstr>
      <vt:lpstr>Slide 13</vt:lpstr>
      <vt:lpstr>Query Engine</vt:lpstr>
      <vt:lpstr>Visual &amp; Graphical View</vt:lpstr>
      <vt:lpstr>SPARQL Endpoints returning results per query</vt:lpstr>
      <vt:lpstr>Runtimes taken by different queries  (Max, Min, Average, Median)</vt:lpstr>
      <vt:lpstr>Slide 18</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Valerie Haslam</dc:creator>
  <cp:lastModifiedBy>alihas</cp:lastModifiedBy>
  <cp:revision>162</cp:revision>
  <cp:lastPrinted>2014-06-12T12:10:46Z</cp:lastPrinted>
  <dcterms:created xsi:type="dcterms:W3CDTF">2013-11-26T13:27:39Z</dcterms:created>
  <dcterms:modified xsi:type="dcterms:W3CDTF">2015-09-30T09:23:55Z</dcterms:modified>
</cp:coreProperties>
</file>